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7" r:id="rId10"/>
    <p:sldId id="266" r:id="rId11"/>
    <p:sldId id="265" r:id="rId12"/>
    <p:sldId id="264" r:id="rId13"/>
    <p:sldId id="268" r:id="rId14"/>
    <p:sldId id="273" r:id="rId15"/>
    <p:sldId id="270" r:id="rId16"/>
    <p:sldId id="272" r:id="rId17"/>
    <p:sldId id="274" r:id="rId18"/>
    <p:sldId id="271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 mediu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 mediu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191" autoAdjust="0"/>
  </p:normalViewPr>
  <p:slideViewPr>
    <p:cSldViewPr snapToGrid="0">
      <p:cViewPr varScale="1">
        <p:scale>
          <a:sx n="99" d="100"/>
          <a:sy n="99" d="100"/>
        </p:scale>
        <p:origin x="99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6FEA6D-D46D-4AE6-A87B-0F1FF5CC914B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AA3B7-78E6-4CEF-BCBD-DBE2956839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521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A3B7-78E6-4CEF-BCBD-DBE2956839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9441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A3B7-78E6-4CEF-BCBD-DBE2956839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12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A3B7-78E6-4CEF-BCBD-DBE2956839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689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A3B7-78E6-4CEF-BCBD-DBE29568396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949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A3B7-78E6-4CEF-BCBD-DBE2956839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6955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A3B7-78E6-4CEF-BCBD-DBE2956839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346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A3B7-78E6-4CEF-BCBD-DBE2956839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3780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A3B7-78E6-4CEF-BCBD-DBE2956839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154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A3B7-78E6-4CEF-BCBD-DBE2956839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1408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A3B7-78E6-4CEF-BCBD-DBE2956839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10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A3B7-78E6-4CEF-BCBD-DBE2956839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59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A3B7-78E6-4CEF-BCBD-DBE2956839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0837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A3B7-78E6-4CEF-BCBD-DBE2956839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9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A3B7-78E6-4CEF-BCBD-DBE29568396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8492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A3B7-78E6-4CEF-BCBD-DBE2956839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71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A3B7-78E6-4CEF-BCBD-DBE2956839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8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A3B7-78E6-4CEF-BCBD-DBE2956839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6608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A3B7-78E6-4CEF-BCBD-DBE2956839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97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A3B7-78E6-4CEF-BCBD-DBE2956839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63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A3B7-78E6-4CEF-BCBD-DBE2956839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94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A3B7-78E6-4CEF-BCBD-DBE2956839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13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imagine diapozitiv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ubstituent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AA3B7-78E6-4CEF-BCBD-DBE2956839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2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/>
              <a:t>Clic pentru a edita stilul de subtitlu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6A6D-8A27-444E-AE6E-A38B2BF3B2F6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9620039-616B-4BF2-B84A-080AD0419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60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6A6D-8A27-444E-AE6E-A38B2BF3B2F6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620039-616B-4BF2-B84A-080AD0419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17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6A6D-8A27-444E-AE6E-A38B2BF3B2F6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620039-616B-4BF2-B84A-080AD041949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042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o-RO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6A6D-8A27-444E-AE6E-A38B2BF3B2F6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620039-616B-4BF2-B84A-080AD0419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0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o-RO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6A6D-8A27-444E-AE6E-A38B2BF3B2F6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620039-616B-4BF2-B84A-080AD041949B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24062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evărat sau f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o-RO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6A6D-8A27-444E-AE6E-A38B2BF3B2F6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620039-616B-4BF2-B84A-080AD0419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429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6A6D-8A27-444E-AE6E-A38B2BF3B2F6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0039-616B-4BF2-B84A-080AD0419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963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6A6D-8A27-444E-AE6E-A38B2BF3B2F6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0039-616B-4BF2-B84A-080AD0419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6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6A6D-8A27-444E-AE6E-A38B2BF3B2F6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0039-616B-4BF2-B84A-080AD0419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5325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6A6D-8A27-444E-AE6E-A38B2BF3B2F6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620039-616B-4BF2-B84A-080AD0419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287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6A6D-8A27-444E-AE6E-A38B2BF3B2F6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620039-616B-4BF2-B84A-080AD0419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04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6A6D-8A27-444E-AE6E-A38B2BF3B2F6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620039-616B-4BF2-B84A-080AD0419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703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6A6D-8A27-444E-AE6E-A38B2BF3B2F6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0039-616B-4BF2-B84A-080AD0419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529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6A6D-8A27-444E-AE6E-A38B2BF3B2F6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0039-616B-4BF2-B84A-080AD0419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76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6A6D-8A27-444E-AE6E-A38B2BF3B2F6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20039-616B-4BF2-B84A-080AD0419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54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/>
              <a:t>Clic pentru editare stiluri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6A6D-8A27-444E-AE6E-A38B2BF3B2F6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620039-616B-4BF2-B84A-080AD0419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955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0000">
              <a:schemeClr val="bg2">
                <a:tint val="90000"/>
                <a:satMod val="92000"/>
                <a:lumMod val="0"/>
                <a:lumOff val="100000"/>
                <a:alpha val="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o-RO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Clic pentru editare stiluri text Coordonator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96A6D-8A27-444E-AE6E-A38B2BF3B2F6}" type="datetimeFigureOut">
              <a:rPr lang="en-US" smtClean="0"/>
              <a:t>1/26/2023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9620039-616B-4BF2-B84A-080AD04194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04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hyperlink" Target="http://european-crt.org/index.html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re 10"/>
          <p:cNvGrpSpPr/>
          <p:nvPr/>
        </p:nvGrpSpPr>
        <p:grpSpPr>
          <a:xfrm>
            <a:off x="1948051" y="92831"/>
            <a:ext cx="8700494" cy="870543"/>
            <a:chOff x="1902655" y="-10930"/>
            <a:chExt cx="8700494" cy="870543"/>
          </a:xfrm>
        </p:grpSpPr>
        <p:pic>
          <p:nvPicPr>
            <p:cNvPr id="12" name="image2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4961" y="76857"/>
              <a:ext cx="456063" cy="782756"/>
            </a:xfrm>
            <a:prstGeom prst="rect">
              <a:avLst/>
            </a:prstGeom>
          </p:spPr>
        </p:pic>
        <p:pic>
          <p:nvPicPr>
            <p:cNvPr id="13" name="Imagin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6110" y="105864"/>
              <a:ext cx="1357039" cy="594405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pic>
          <p:nvPicPr>
            <p:cNvPr id="15" name="Imagine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166" y="-10930"/>
              <a:ext cx="886516" cy="870543"/>
            </a:xfrm>
            <a:prstGeom prst="rect">
              <a:avLst/>
            </a:prstGeom>
          </p:spPr>
        </p:pic>
        <p:pic>
          <p:nvPicPr>
            <p:cNvPr id="14" name="Imagine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F0F0F"/>
                </a:clrFrom>
                <a:clrTo>
                  <a:srgbClr val="0F0F0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02655" y="148825"/>
              <a:ext cx="2089270" cy="667645"/>
            </a:xfrm>
            <a:prstGeom prst="rect">
              <a:avLst/>
            </a:prstGeom>
            <a:effectLst>
              <a:outerShdw blurRad="1219200" dist="50800" dir="5400000" algn="ctr" rotWithShape="0">
                <a:schemeClr val="accent2">
                  <a:alpha val="0"/>
                </a:schemeClr>
              </a:outerShdw>
              <a:reflection endPos="0" dir="5400000" sy="-100000" algn="bl" rotWithShape="0"/>
            </a:effectLst>
          </p:spPr>
        </p:pic>
      </p:grpSp>
      <p:sp>
        <p:nvSpPr>
          <p:cNvPr id="16" name="Dreptunghi 15"/>
          <p:cNvSpPr/>
          <p:nvPr/>
        </p:nvSpPr>
        <p:spPr>
          <a:xfrm>
            <a:off x="1948051" y="6256538"/>
            <a:ext cx="9596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Working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together</a:t>
            </a:r>
            <a:r>
              <a:rPr lang="ro-RO" sz="1000" b="1" spc="-1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for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 </a:t>
            </a:r>
            <a:r>
              <a:rPr lang="ro-RO" sz="1000" b="1" dirty="0" err="1">
                <a:solidFill>
                  <a:srgbClr val="00AF5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green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,</a:t>
            </a:r>
            <a:r>
              <a:rPr lang="ro-RO" sz="1000" b="1" spc="-2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competitive</a:t>
            </a:r>
            <a:r>
              <a:rPr lang="ro-RO" sz="1000" b="1" spc="-5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inclusive</a:t>
            </a:r>
            <a:r>
              <a:rPr lang="ro-RO" sz="1000" b="1" spc="-10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Europe</a:t>
            </a:r>
            <a:endParaRPr lang="ro-RO" sz="1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285750" indent="-285750" algn="ctr">
              <a:buFontTx/>
              <a:buChar char="-"/>
            </a:pPr>
            <a:endParaRPr lang="en-US" sz="1400" i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135F8D-E7FE-55F5-A997-CEE129EBA2CC}"/>
              </a:ext>
            </a:extLst>
          </p:cNvPr>
          <p:cNvSpPr txBox="1"/>
          <p:nvPr/>
        </p:nvSpPr>
        <p:spPr>
          <a:xfrm>
            <a:off x="3083141" y="1370678"/>
            <a:ext cx="602571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Lansarea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proiectului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”</a:t>
            </a:r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Elaborarea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planului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de </a:t>
            </a:r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atenuare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şi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adaptare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la </a:t>
            </a:r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schimbările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climatice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în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municipiul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Satu Mare”</a:t>
            </a:r>
          </a:p>
          <a:p>
            <a:pPr marL="285750" indent="-285750" algn="ctr">
              <a:buFontTx/>
              <a:buChar char="-"/>
            </a:pPr>
            <a:r>
              <a:rPr lang="en-US" sz="1050" i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27 </a:t>
            </a:r>
            <a:r>
              <a:rPr lang="en-US" sz="1050" i="1" dirty="0" err="1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ianuarie</a:t>
            </a:r>
            <a:r>
              <a:rPr lang="en-US" sz="1050" i="1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</a:rPr>
              <a:t> 2023 – </a:t>
            </a:r>
          </a:p>
        </p:txBody>
      </p:sp>
      <p:sp>
        <p:nvSpPr>
          <p:cNvPr id="9" name="Google Shape;136;p26"/>
          <p:cNvSpPr txBox="1">
            <a:spLocks noGrp="1"/>
          </p:cNvSpPr>
          <p:nvPr>
            <p:ph type="ctrTitle"/>
          </p:nvPr>
        </p:nvSpPr>
        <p:spPr>
          <a:xfrm>
            <a:off x="2236205" y="2662600"/>
            <a:ext cx="8872396" cy="135713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 b="1" dirty="0" err="1"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Elaborarea</a:t>
            </a:r>
            <a:r>
              <a:rPr lang="en-GB" sz="3000" b="1" dirty="0"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3000" b="1" dirty="0" err="1"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planului</a:t>
            </a:r>
            <a:r>
              <a:rPr lang="en-GB" sz="3000" b="1" dirty="0"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 de </a:t>
            </a:r>
            <a:r>
              <a:rPr lang="en-GB" sz="3000" b="1" dirty="0" err="1"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atenuare</a:t>
            </a:r>
            <a:r>
              <a:rPr lang="en-GB" sz="3000" b="1" dirty="0"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3000" b="1" dirty="0" err="1"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și</a:t>
            </a:r>
            <a:r>
              <a:rPr lang="en-GB" sz="3000" b="1" dirty="0"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3000" b="1" dirty="0" err="1"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adaptare</a:t>
            </a:r>
            <a:r>
              <a:rPr lang="en-GB" sz="3000" b="1" dirty="0"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 la </a:t>
            </a:r>
            <a:r>
              <a:rPr lang="en-GB" sz="3000" b="1" dirty="0" err="1"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schimbările</a:t>
            </a:r>
            <a:r>
              <a:rPr lang="en-GB" sz="3000" b="1" dirty="0"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3000" b="1" dirty="0" err="1"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climatice</a:t>
            </a:r>
            <a:r>
              <a:rPr lang="en-GB" sz="3000" b="1" dirty="0"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3000" b="1" dirty="0" err="1"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în</a:t>
            </a:r>
            <a:r>
              <a:rPr lang="en-GB" sz="3000" b="1" dirty="0"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3000" b="1" dirty="0" err="1"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municipiul</a:t>
            </a:r>
            <a:r>
              <a:rPr lang="en-GB" sz="3000" b="1" dirty="0"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3000" b="1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Satu</a:t>
            </a:r>
            <a:r>
              <a:rPr lang="en-GB" sz="3000" b="1" dirty="0">
                <a:solidFill>
                  <a:schemeClr val="tx1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 Mare</a:t>
            </a:r>
            <a:endParaRPr sz="3000" dirty="0">
              <a:solidFill>
                <a:schemeClr val="tx1"/>
              </a:solidFill>
              <a:latin typeface="Trebuchet MS" panose="020B0603020202020204" pitchFamily="34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EAB8D4-6896-0D52-8177-529DCCE42CB4}"/>
              </a:ext>
            </a:extLst>
          </p:cNvPr>
          <p:cNvSpPr txBox="1"/>
          <p:nvPr/>
        </p:nvSpPr>
        <p:spPr>
          <a:xfrm>
            <a:off x="4592782" y="4821382"/>
            <a:ext cx="42083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Trebuchet MS" panose="020B0603020202020204" pitchFamily="34" charset="0"/>
              </a:rPr>
              <a:t>Monica Matei</a:t>
            </a:r>
          </a:p>
          <a:p>
            <a:pPr algn="ctr"/>
            <a:endParaRPr lang="en-US" sz="2000" i="1" dirty="0">
              <a:latin typeface="Trebuchet MS" panose="020B0603020202020204" pitchFamily="34" charset="0"/>
            </a:endParaRPr>
          </a:p>
          <a:p>
            <a:pPr algn="ctr"/>
            <a:r>
              <a:rPr lang="en-US" sz="2000" i="1" dirty="0" err="1">
                <a:latin typeface="Trebuchet MS" panose="020B0603020202020204" pitchFamily="34" charset="0"/>
              </a:rPr>
              <a:t>Responsabil</a:t>
            </a:r>
            <a:r>
              <a:rPr lang="en-US" sz="2000" i="1" dirty="0">
                <a:latin typeface="Trebuchet MS" panose="020B0603020202020204" pitchFamily="34" charset="0"/>
              </a:rPr>
              <a:t> </a:t>
            </a:r>
            <a:r>
              <a:rPr lang="en-US" sz="2000" i="1" dirty="0" err="1">
                <a:latin typeface="Trebuchet MS" panose="020B0603020202020204" pitchFamily="34" charset="0"/>
              </a:rPr>
              <a:t>proiect</a:t>
            </a:r>
            <a:r>
              <a:rPr lang="en-US" sz="2000" i="1" dirty="0">
                <a:latin typeface="Trebuchet MS" panose="020B0603020202020204" pitchFamily="34" charset="0"/>
              </a:rPr>
              <a:t> </a:t>
            </a:r>
            <a:r>
              <a:rPr lang="en-US" sz="2000" i="1" dirty="0" err="1">
                <a:latin typeface="Trebuchet MS" panose="020B0603020202020204" pitchFamily="34" charset="0"/>
              </a:rPr>
              <a:t>partener</a:t>
            </a:r>
            <a:endParaRPr lang="en-GB" sz="2000" i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5404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re 10"/>
          <p:cNvGrpSpPr/>
          <p:nvPr/>
        </p:nvGrpSpPr>
        <p:grpSpPr>
          <a:xfrm>
            <a:off x="1948051" y="92831"/>
            <a:ext cx="8700494" cy="870543"/>
            <a:chOff x="1902655" y="-10930"/>
            <a:chExt cx="8700494" cy="870543"/>
          </a:xfrm>
        </p:grpSpPr>
        <p:pic>
          <p:nvPicPr>
            <p:cNvPr id="12" name="image2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4961" y="76857"/>
              <a:ext cx="456063" cy="782756"/>
            </a:xfrm>
            <a:prstGeom prst="rect">
              <a:avLst/>
            </a:prstGeom>
          </p:spPr>
        </p:pic>
        <p:pic>
          <p:nvPicPr>
            <p:cNvPr id="13" name="Imagin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6110" y="105864"/>
              <a:ext cx="1357039" cy="594405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pic>
          <p:nvPicPr>
            <p:cNvPr id="15" name="Imagine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166" y="-10930"/>
              <a:ext cx="886516" cy="870543"/>
            </a:xfrm>
            <a:prstGeom prst="rect">
              <a:avLst/>
            </a:prstGeom>
          </p:spPr>
        </p:pic>
        <p:pic>
          <p:nvPicPr>
            <p:cNvPr id="14" name="Imagine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F0F0F"/>
                </a:clrFrom>
                <a:clrTo>
                  <a:srgbClr val="0F0F0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02655" y="148825"/>
              <a:ext cx="2089270" cy="667645"/>
            </a:xfrm>
            <a:prstGeom prst="rect">
              <a:avLst/>
            </a:prstGeom>
            <a:effectLst>
              <a:outerShdw blurRad="1219200" dist="50800" dir="5400000" algn="ctr" rotWithShape="0">
                <a:schemeClr val="accent2">
                  <a:alpha val="0"/>
                </a:schemeClr>
              </a:outerShdw>
              <a:reflection endPos="0" dir="5400000" sy="-100000" algn="bl" rotWithShape="0"/>
            </a:effectLst>
          </p:spPr>
        </p:pic>
      </p:grpSp>
      <p:sp>
        <p:nvSpPr>
          <p:cNvPr id="16" name="Dreptunghi 15"/>
          <p:cNvSpPr/>
          <p:nvPr/>
        </p:nvSpPr>
        <p:spPr>
          <a:xfrm>
            <a:off x="1948051" y="6256538"/>
            <a:ext cx="9596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Working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together</a:t>
            </a:r>
            <a:r>
              <a:rPr lang="ro-RO" sz="1000" b="1" spc="-1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for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 </a:t>
            </a:r>
            <a:r>
              <a:rPr lang="ro-RO" sz="1000" b="1" dirty="0" err="1">
                <a:solidFill>
                  <a:srgbClr val="00AF5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green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,</a:t>
            </a:r>
            <a:r>
              <a:rPr lang="ro-RO" sz="1000" b="1" spc="-2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competitive</a:t>
            </a:r>
            <a:r>
              <a:rPr lang="ro-RO" sz="1000" b="1" spc="-5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inclusive</a:t>
            </a:r>
            <a:r>
              <a:rPr lang="ro-RO" sz="1000" b="1" spc="-10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Europe</a:t>
            </a:r>
            <a:endParaRPr lang="ro-RO" sz="1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285750" indent="-285750" algn="ctr">
              <a:buFontTx/>
              <a:buChar char="-"/>
            </a:pPr>
            <a:endParaRPr lang="en-US" sz="1400" i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Dreptunghi 2"/>
          <p:cNvSpPr/>
          <p:nvPr/>
        </p:nvSpPr>
        <p:spPr>
          <a:xfrm>
            <a:off x="1393371" y="963374"/>
            <a:ext cx="10328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b="1" dirty="0" err="1">
                <a:latin typeface="Trebuchet MS" panose="020B0603020202020204" pitchFamily="34" charset="0"/>
              </a:rPr>
              <a:t>Activitatea</a:t>
            </a:r>
            <a:r>
              <a:rPr lang="en-US" b="1" dirty="0">
                <a:latin typeface="Trebuchet MS" panose="020B0603020202020204" pitchFamily="34" charset="0"/>
              </a:rPr>
              <a:t> A.2: </a:t>
            </a:r>
            <a:r>
              <a:rPr lang="en-US" b="1" dirty="0" err="1">
                <a:latin typeface="Trebuchet MS" panose="020B0603020202020204" pitchFamily="34" charset="0"/>
              </a:rPr>
              <a:t>Analiza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climatului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și</a:t>
            </a:r>
            <a:r>
              <a:rPr lang="en-US" b="1" dirty="0">
                <a:latin typeface="Trebuchet MS" panose="020B0603020202020204" pitchFamily="34" charset="0"/>
              </a:rPr>
              <a:t> a </a:t>
            </a:r>
            <a:r>
              <a:rPr lang="en-US" b="1" dirty="0" err="1">
                <a:latin typeface="Trebuchet MS" panose="020B0603020202020204" pitchFamily="34" charset="0"/>
              </a:rPr>
              <a:t>semnalului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schimbării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climei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în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municipiul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Satu</a:t>
            </a:r>
            <a:r>
              <a:rPr lang="en-US" b="1" dirty="0">
                <a:latin typeface="Trebuchet MS" panose="020B0603020202020204" pitchFamily="34" charset="0"/>
              </a:rPr>
              <a:t> Mare</a:t>
            </a:r>
          </a:p>
        </p:txBody>
      </p:sp>
      <p:sp>
        <p:nvSpPr>
          <p:cNvPr id="4" name="Dreptunghi 3"/>
          <p:cNvSpPr/>
          <p:nvPr/>
        </p:nvSpPr>
        <p:spPr>
          <a:xfrm>
            <a:off x="1750422" y="2197289"/>
            <a:ext cx="9971315" cy="38841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Analiza</a:t>
            </a:r>
            <a:r>
              <a:rPr lang="en-US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climatului</a:t>
            </a:r>
            <a:r>
              <a:rPr lang="en-US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face parte din </a:t>
            </a:r>
            <a:r>
              <a:rPr lang="en-US" sz="1400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pașii</a:t>
            </a:r>
            <a:r>
              <a:rPr lang="en-US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inițiali</a:t>
            </a:r>
            <a:r>
              <a:rPr lang="en-US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ai</a:t>
            </a:r>
            <a:r>
              <a:rPr lang="en-US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procesul</a:t>
            </a:r>
            <a:r>
              <a:rPr lang="en-US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analiză</a:t>
            </a:r>
            <a:r>
              <a:rPr lang="en-US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</a:t>
            </a:r>
            <a:r>
              <a:rPr lang="en-US" sz="1400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riscurilor</a:t>
            </a:r>
            <a:r>
              <a:rPr lang="en-US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climatice</a:t>
            </a:r>
            <a:endParaRPr lang="en-US" sz="1400" dirty="0"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Trebuchet MS" panose="020B060302020202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400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Cadrul</a:t>
            </a:r>
            <a:r>
              <a:rPr lang="en-US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analiză</a:t>
            </a:r>
            <a:r>
              <a:rPr lang="en-US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potrivit</a:t>
            </a:r>
            <a:r>
              <a:rPr lang="en-US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pentru</a:t>
            </a:r>
            <a:r>
              <a:rPr lang="en-US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orașele</a:t>
            </a:r>
            <a:r>
              <a:rPr lang="en-US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sz="1400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dimensiuni</a:t>
            </a:r>
            <a:r>
              <a:rPr lang="en-US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medii</a:t>
            </a:r>
            <a:r>
              <a:rPr lang="en-US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si</a:t>
            </a:r>
            <a:r>
              <a:rPr lang="en-US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mici</a:t>
            </a:r>
            <a:r>
              <a:rPr lang="en-US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este</a:t>
            </a:r>
            <a:r>
              <a:rPr lang="en-US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cel</a:t>
            </a:r>
            <a:r>
              <a:rPr lang="en-US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400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bazat</a:t>
            </a:r>
            <a:r>
              <a:rPr lang="en-US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pe </a:t>
            </a:r>
            <a:r>
              <a:rPr lang="en-US" sz="1400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indicatori</a:t>
            </a:r>
            <a:r>
              <a:rPr lang="en-US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</a:t>
            </a:r>
            <a:r>
              <a:rPr lang="en-US" sz="1400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astef</a:t>
            </a:r>
            <a:r>
              <a:rPr lang="en-US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ca </a:t>
            </a:r>
            <a:r>
              <a:rPr lang="en-US" sz="1400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vor</a:t>
            </a:r>
            <a:r>
              <a:rPr lang="en-US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fi </a:t>
            </a:r>
            <a:r>
              <a:rPr lang="en-US" sz="1400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organizate</a:t>
            </a:r>
            <a:r>
              <a:rPr lang="en-US" sz="1400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dezbateri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și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vor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fi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colectare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informații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cu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ajutorul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Comitetului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Consultativ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avand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la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baza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hazardele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climatice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care au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afectat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localitatea</a:t>
            </a:r>
            <a:endParaRPr lang="en-GB" sz="1400" dirty="0">
              <a:solidFill>
                <a:schemeClr val="dk1"/>
              </a:solidFill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dk1"/>
              </a:solidFill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Vor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fi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analizate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principalele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evenimente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meteorologice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care au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afectat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municipiul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incluzand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analiza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tendintelor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variabilelor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climatice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relevante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precum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temperatura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si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precipitatiile</a:t>
            </a:r>
            <a:r>
              <a:rPr lang="en-GB" sz="1400" i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400" b="1" i="1" dirty="0">
              <a:solidFill>
                <a:schemeClr val="dk1"/>
              </a:solidFill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400" b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Proiecția</a:t>
            </a:r>
            <a:r>
              <a:rPr lang="en-GB" sz="1400" b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b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climatului</a:t>
            </a:r>
            <a:r>
              <a:rPr lang="en-GB" sz="1400" b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b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pentru</a:t>
            </a:r>
            <a:r>
              <a:rPr lang="en-GB" sz="1400" b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b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perioada</a:t>
            </a:r>
            <a:r>
              <a:rPr lang="en-GB" sz="1400" b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2021-2030,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va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analiza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tendința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prognozata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a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hazardelor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climatice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prin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evaluarea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indicatorilor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calitativi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si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cantitativi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privind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frecvența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și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probabilitatea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de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apariție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a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acestora</a:t>
            </a:r>
            <a:endParaRPr lang="en-GB" sz="1400" b="1" i="1" dirty="0">
              <a:solidFill>
                <a:schemeClr val="dk1"/>
              </a:solidFill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400" b="1" i="1" dirty="0">
              <a:solidFill>
                <a:schemeClr val="dk1"/>
              </a:solidFill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  <a:p>
            <a:pPr marL="285750" lvl="0" indent="-285750" algn="just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Rezultatele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acestei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activități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sunt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necesare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pentru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analiza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riscurilor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climatice</a:t>
            </a:r>
            <a:endParaRPr lang="en-GB" sz="1400" dirty="0">
              <a:solidFill>
                <a:schemeClr val="dk1"/>
              </a:solidFill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  <a:p>
            <a:pPr marL="285750" lvl="0" indent="-285750" algn="just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dk1"/>
              </a:solidFill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  <a:p>
            <a:pPr marL="285750" lvl="0" indent="-285750" algn="just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Pe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baza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indicatorilor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climatici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hazardele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si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impactului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acestora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se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vor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intersecta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în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cadrul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activității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următoare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cu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vulnerabilitațile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la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aceste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amenințări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pentru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diferitele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sectoare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de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activitate</a:t>
            </a:r>
            <a:endParaRPr lang="en-GB" sz="1400" dirty="0">
              <a:solidFill>
                <a:schemeClr val="dk1"/>
              </a:solidFill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  <a:p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ECF9C4-7A2E-3567-D9E6-DEAEE4F750F4}"/>
              </a:ext>
            </a:extLst>
          </p:cNvPr>
          <p:cNvSpPr txBox="1"/>
          <p:nvPr/>
        </p:nvSpPr>
        <p:spPr>
          <a:xfrm>
            <a:off x="1484552" y="1375849"/>
            <a:ext cx="8823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latin typeface="Trebuchet MS" panose="020B0603020202020204" pitchFamily="34" charset="0"/>
              </a:rPr>
              <a:t>A.2.1 </a:t>
            </a:r>
            <a:r>
              <a:rPr lang="en-GB" i="1" dirty="0" err="1">
                <a:latin typeface="Trebuchet MS" panose="020B0603020202020204" pitchFamily="34" charset="0"/>
              </a:rPr>
              <a:t>Analiza</a:t>
            </a:r>
            <a:r>
              <a:rPr lang="en-GB" i="1" dirty="0">
                <a:latin typeface="Trebuchet MS" panose="020B0603020202020204" pitchFamily="34" charset="0"/>
              </a:rPr>
              <a:t> </a:t>
            </a:r>
            <a:r>
              <a:rPr lang="en-GB" i="1" dirty="0" err="1">
                <a:latin typeface="Trebuchet MS" panose="020B0603020202020204" pitchFamily="34" charset="0"/>
              </a:rPr>
              <a:t>climatului</a:t>
            </a:r>
            <a:r>
              <a:rPr lang="en-GB" i="1" dirty="0">
                <a:latin typeface="Trebuchet MS" panose="020B0603020202020204" pitchFamily="34" charset="0"/>
              </a:rPr>
              <a:t> </a:t>
            </a:r>
            <a:r>
              <a:rPr lang="en-GB" i="1" dirty="0" err="1">
                <a:latin typeface="Trebuchet MS" panose="020B0603020202020204" pitchFamily="34" charset="0"/>
              </a:rPr>
              <a:t>prezent</a:t>
            </a:r>
            <a:r>
              <a:rPr lang="en-GB" i="1" dirty="0">
                <a:latin typeface="Trebuchet MS" panose="020B0603020202020204" pitchFamily="34" charset="0"/>
              </a:rPr>
              <a:t> </a:t>
            </a:r>
            <a:r>
              <a:rPr lang="en-GB" i="1" dirty="0" err="1">
                <a:latin typeface="Trebuchet MS" panose="020B0603020202020204" pitchFamily="34" charset="0"/>
              </a:rPr>
              <a:t>și</a:t>
            </a:r>
            <a:r>
              <a:rPr lang="en-GB" i="1" dirty="0">
                <a:latin typeface="Trebuchet MS" panose="020B0603020202020204" pitchFamily="34" charset="0"/>
              </a:rPr>
              <a:t> a </a:t>
            </a:r>
            <a:r>
              <a:rPr lang="en-GB" i="1" dirty="0" err="1">
                <a:latin typeface="Trebuchet MS" panose="020B0603020202020204" pitchFamily="34" charset="0"/>
              </a:rPr>
              <a:t>variabilității</a:t>
            </a:r>
            <a:r>
              <a:rPr lang="en-GB" i="1" dirty="0">
                <a:latin typeface="Trebuchet MS" panose="020B0603020202020204" pitchFamily="34" charset="0"/>
              </a:rPr>
              <a:t> </a:t>
            </a:r>
            <a:r>
              <a:rPr lang="en-GB" i="1" dirty="0" err="1">
                <a:latin typeface="Trebuchet MS" panose="020B0603020202020204" pitchFamily="34" charset="0"/>
              </a:rPr>
              <a:t>climatice</a:t>
            </a:r>
            <a:endParaRPr lang="en-GB" i="1" dirty="0">
              <a:latin typeface="Trebuchet MS" panose="020B0603020202020204" pitchFamily="34" charset="0"/>
            </a:endParaRPr>
          </a:p>
          <a:p>
            <a:r>
              <a:rPr lang="en-GB" i="1" dirty="0">
                <a:latin typeface="Trebuchet MS" panose="020B0603020202020204" pitchFamily="34" charset="0"/>
              </a:rPr>
              <a:t>A.2.2 </a:t>
            </a:r>
            <a:r>
              <a:rPr lang="en-GB" i="1" dirty="0" err="1">
                <a:latin typeface="Trebuchet MS" panose="020B0603020202020204" pitchFamily="34" charset="0"/>
              </a:rPr>
              <a:t>Proiecția</a:t>
            </a:r>
            <a:r>
              <a:rPr lang="en-GB" i="1" dirty="0">
                <a:latin typeface="Trebuchet MS" panose="020B0603020202020204" pitchFamily="34" charset="0"/>
              </a:rPr>
              <a:t> </a:t>
            </a:r>
            <a:r>
              <a:rPr lang="en-GB" i="1" dirty="0" err="1">
                <a:latin typeface="Trebuchet MS" panose="020B0603020202020204" pitchFamily="34" charset="0"/>
              </a:rPr>
              <a:t>climatului</a:t>
            </a:r>
            <a:r>
              <a:rPr lang="en-GB" i="1" dirty="0">
                <a:latin typeface="Trebuchet MS" panose="020B0603020202020204" pitchFamily="34" charset="0"/>
              </a:rPr>
              <a:t> </a:t>
            </a:r>
            <a:r>
              <a:rPr lang="en-GB" i="1" dirty="0" err="1">
                <a:latin typeface="Trebuchet MS" panose="020B0603020202020204" pitchFamily="34" charset="0"/>
              </a:rPr>
              <a:t>pentru</a:t>
            </a:r>
            <a:r>
              <a:rPr lang="en-GB" i="1" dirty="0">
                <a:latin typeface="Trebuchet MS" panose="020B0603020202020204" pitchFamily="34" charset="0"/>
              </a:rPr>
              <a:t> </a:t>
            </a:r>
            <a:r>
              <a:rPr lang="en-GB" i="1" dirty="0" err="1">
                <a:latin typeface="Trebuchet MS" panose="020B0603020202020204" pitchFamily="34" charset="0"/>
              </a:rPr>
              <a:t>perioada</a:t>
            </a:r>
            <a:r>
              <a:rPr lang="en-GB" i="1" dirty="0">
                <a:latin typeface="Trebuchet MS" panose="020B0603020202020204" pitchFamily="34" charset="0"/>
              </a:rPr>
              <a:t> 2021-2030</a:t>
            </a:r>
          </a:p>
        </p:txBody>
      </p:sp>
    </p:spTree>
    <p:extLst>
      <p:ext uri="{BB962C8B-B14F-4D97-AF65-F5344CB8AC3E}">
        <p14:creationId xmlns:p14="http://schemas.microsoft.com/office/powerpoint/2010/main" val="2665422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re 10"/>
          <p:cNvGrpSpPr/>
          <p:nvPr/>
        </p:nvGrpSpPr>
        <p:grpSpPr>
          <a:xfrm>
            <a:off x="1948051" y="92831"/>
            <a:ext cx="8700494" cy="870543"/>
            <a:chOff x="1902655" y="-10930"/>
            <a:chExt cx="8700494" cy="870543"/>
          </a:xfrm>
        </p:grpSpPr>
        <p:pic>
          <p:nvPicPr>
            <p:cNvPr id="12" name="image2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4961" y="76857"/>
              <a:ext cx="456063" cy="782756"/>
            </a:xfrm>
            <a:prstGeom prst="rect">
              <a:avLst/>
            </a:prstGeom>
          </p:spPr>
        </p:pic>
        <p:pic>
          <p:nvPicPr>
            <p:cNvPr id="13" name="Imagin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6110" y="105864"/>
              <a:ext cx="1357039" cy="594405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pic>
          <p:nvPicPr>
            <p:cNvPr id="15" name="Imagine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166" y="-10930"/>
              <a:ext cx="886516" cy="870543"/>
            </a:xfrm>
            <a:prstGeom prst="rect">
              <a:avLst/>
            </a:prstGeom>
          </p:spPr>
        </p:pic>
        <p:pic>
          <p:nvPicPr>
            <p:cNvPr id="14" name="Imagine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F0F0F"/>
                </a:clrFrom>
                <a:clrTo>
                  <a:srgbClr val="0F0F0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02655" y="148825"/>
              <a:ext cx="2089270" cy="667645"/>
            </a:xfrm>
            <a:prstGeom prst="rect">
              <a:avLst/>
            </a:prstGeom>
            <a:effectLst>
              <a:outerShdw blurRad="1219200" dist="50800" dir="5400000" algn="ctr" rotWithShape="0">
                <a:schemeClr val="accent2">
                  <a:alpha val="0"/>
                </a:schemeClr>
              </a:outerShdw>
              <a:reflection endPos="0" dir="5400000" sy="-100000" algn="bl" rotWithShape="0"/>
            </a:effectLst>
          </p:spPr>
        </p:pic>
      </p:grpSp>
      <p:sp>
        <p:nvSpPr>
          <p:cNvPr id="16" name="Dreptunghi 15"/>
          <p:cNvSpPr/>
          <p:nvPr/>
        </p:nvSpPr>
        <p:spPr>
          <a:xfrm>
            <a:off x="1948051" y="6256538"/>
            <a:ext cx="9596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Working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together</a:t>
            </a:r>
            <a:r>
              <a:rPr lang="ro-RO" sz="1000" b="1" spc="-1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for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 </a:t>
            </a:r>
            <a:r>
              <a:rPr lang="ro-RO" sz="1000" b="1" dirty="0" err="1">
                <a:solidFill>
                  <a:srgbClr val="00AF5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green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,</a:t>
            </a:r>
            <a:r>
              <a:rPr lang="ro-RO" sz="1000" b="1" spc="-2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competitive</a:t>
            </a:r>
            <a:r>
              <a:rPr lang="ro-RO" sz="1000" b="1" spc="-5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inclusive</a:t>
            </a:r>
            <a:r>
              <a:rPr lang="ro-RO" sz="1000" b="1" spc="-10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Europe</a:t>
            </a:r>
            <a:endParaRPr lang="ro-RO" sz="1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285750" indent="-285750" algn="ctr">
              <a:buFontTx/>
              <a:buChar char="-"/>
            </a:pPr>
            <a:endParaRPr lang="en-US" sz="1400" i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grpSp>
        <p:nvGrpSpPr>
          <p:cNvPr id="8" name="Google Shape;443;p53">
            <a:extLst>
              <a:ext uri="{FF2B5EF4-FFF2-40B4-BE49-F238E27FC236}">
                <a16:creationId xmlns:a16="http://schemas.microsoft.com/office/drawing/2014/main" id="{07C19AEA-8E36-7A53-82D0-E39621CB1366}"/>
              </a:ext>
            </a:extLst>
          </p:cNvPr>
          <p:cNvGrpSpPr/>
          <p:nvPr/>
        </p:nvGrpSpPr>
        <p:grpSpPr>
          <a:xfrm>
            <a:off x="1940460" y="1410822"/>
            <a:ext cx="4805774" cy="3507124"/>
            <a:chOff x="2135115" y="482716"/>
            <a:chExt cx="7255697" cy="5546154"/>
          </a:xfrm>
        </p:grpSpPr>
        <p:sp>
          <p:nvSpPr>
            <p:cNvPr id="9" name="Google Shape;444;p53">
              <a:extLst>
                <a:ext uri="{FF2B5EF4-FFF2-40B4-BE49-F238E27FC236}">
                  <a16:creationId xmlns:a16="http://schemas.microsoft.com/office/drawing/2014/main" id="{322768A9-7340-CE8D-38F0-2FDD7872F914}"/>
                </a:ext>
              </a:extLst>
            </p:cNvPr>
            <p:cNvSpPr/>
            <p:nvPr/>
          </p:nvSpPr>
          <p:spPr>
            <a:xfrm>
              <a:off x="2135115" y="529771"/>
              <a:ext cx="2336800" cy="769257"/>
            </a:xfrm>
            <a:prstGeom prst="homePlate">
              <a:avLst>
                <a:gd name="adj" fmla="val 50000"/>
              </a:avLst>
            </a:prstGeom>
            <a:solidFill>
              <a:srgbClr val="F7CAAC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Identificarea hazardelor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" name="Google Shape;445;p53">
              <a:extLst>
                <a:ext uri="{FF2B5EF4-FFF2-40B4-BE49-F238E27FC236}">
                  <a16:creationId xmlns:a16="http://schemas.microsoft.com/office/drawing/2014/main" id="{EBF53FD4-13DA-608B-2CCB-9458F7BBC0F2}"/>
                </a:ext>
              </a:extLst>
            </p:cNvPr>
            <p:cNvSpPr/>
            <p:nvPr/>
          </p:nvSpPr>
          <p:spPr>
            <a:xfrm>
              <a:off x="2135115" y="1703613"/>
              <a:ext cx="2336800" cy="769257"/>
            </a:xfrm>
            <a:prstGeom prst="homePlate">
              <a:avLst>
                <a:gd name="adj" fmla="val 50000"/>
              </a:avLst>
            </a:prstGeom>
            <a:solidFill>
              <a:srgbClr val="E4FB9B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Analiza interacțiunii hazardelor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" name="Google Shape;446;p53">
              <a:extLst>
                <a:ext uri="{FF2B5EF4-FFF2-40B4-BE49-F238E27FC236}">
                  <a16:creationId xmlns:a16="http://schemas.microsoft.com/office/drawing/2014/main" id="{694E0716-5286-FD67-1E26-5BBBB28E64C1}"/>
                </a:ext>
              </a:extLst>
            </p:cNvPr>
            <p:cNvSpPr/>
            <p:nvPr/>
          </p:nvSpPr>
          <p:spPr>
            <a:xfrm>
              <a:off x="2148115" y="2894692"/>
              <a:ext cx="2336800" cy="769257"/>
            </a:xfrm>
            <a:prstGeom prst="homePlate">
              <a:avLst>
                <a:gd name="adj" fmla="val 50000"/>
              </a:avLst>
            </a:prstGeom>
            <a:solidFill>
              <a:srgbClr val="D0CECE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Analiza expunerii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Google Shape;447;p53">
              <a:extLst>
                <a:ext uri="{FF2B5EF4-FFF2-40B4-BE49-F238E27FC236}">
                  <a16:creationId xmlns:a16="http://schemas.microsoft.com/office/drawing/2014/main" id="{5D5D67E3-14B6-2FE3-DFE9-815FBFE57EA4}"/>
                </a:ext>
              </a:extLst>
            </p:cNvPr>
            <p:cNvSpPr/>
            <p:nvPr/>
          </p:nvSpPr>
          <p:spPr>
            <a:xfrm>
              <a:off x="2135115" y="4085771"/>
              <a:ext cx="2336800" cy="769257"/>
            </a:xfrm>
            <a:prstGeom prst="homePlate">
              <a:avLst>
                <a:gd name="adj" fmla="val 50000"/>
              </a:avLst>
            </a:prstGeom>
            <a:solidFill>
              <a:srgbClr val="AAD3EC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Analiza</a:t>
              </a:r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vulnerabilității</a:t>
              </a:r>
              <a:endParaRPr sz="1100" dirty="0"/>
            </a:p>
          </p:txBody>
        </p:sp>
        <p:sp>
          <p:nvSpPr>
            <p:cNvPr id="19" name="Google Shape;448;p53">
              <a:extLst>
                <a:ext uri="{FF2B5EF4-FFF2-40B4-BE49-F238E27FC236}">
                  <a16:creationId xmlns:a16="http://schemas.microsoft.com/office/drawing/2014/main" id="{F5D6DB20-5EF6-34AD-8E9A-A3EA3D45B482}"/>
                </a:ext>
              </a:extLst>
            </p:cNvPr>
            <p:cNvSpPr/>
            <p:nvPr/>
          </p:nvSpPr>
          <p:spPr>
            <a:xfrm>
              <a:off x="2148115" y="5259613"/>
              <a:ext cx="2336800" cy="769257"/>
            </a:xfrm>
            <a:prstGeom prst="homePlate">
              <a:avLst>
                <a:gd name="adj" fmla="val 50000"/>
              </a:avLst>
            </a:prstGeom>
            <a:solidFill>
              <a:srgbClr val="6D9EED"/>
            </a:solidFill>
            <a:ln w="12700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Curba/harta riscului multi hazard</a:t>
              </a:r>
              <a:endParaRPr sz="1100"/>
            </a:p>
          </p:txBody>
        </p:sp>
        <p:sp>
          <p:nvSpPr>
            <p:cNvPr id="20" name="Google Shape;449;p53">
              <a:extLst>
                <a:ext uri="{FF2B5EF4-FFF2-40B4-BE49-F238E27FC236}">
                  <a16:creationId xmlns:a16="http://schemas.microsoft.com/office/drawing/2014/main" id="{E91F7604-21CB-9B48-0887-ADDFBE893274}"/>
                </a:ext>
              </a:extLst>
            </p:cNvPr>
            <p:cNvSpPr/>
            <p:nvPr/>
          </p:nvSpPr>
          <p:spPr>
            <a:xfrm>
              <a:off x="4760683" y="482716"/>
              <a:ext cx="4354287" cy="769257"/>
            </a:xfrm>
            <a:prstGeom prst="rect">
              <a:avLst/>
            </a:prstGeom>
            <a:solidFill>
              <a:srgbClr val="F7CAAC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Identificarea</a:t>
              </a:r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hazardelor</a:t>
              </a:r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naturale</a:t>
              </a:r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care </a:t>
              </a:r>
              <a:r>
                <a:rPr lang="en-GB" sz="1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influențează</a:t>
              </a:r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o </a:t>
              </a:r>
              <a:r>
                <a:rPr lang="en-GB" sz="1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anumită</a:t>
              </a:r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zonă</a:t>
              </a:r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450;p53">
              <a:extLst>
                <a:ext uri="{FF2B5EF4-FFF2-40B4-BE49-F238E27FC236}">
                  <a16:creationId xmlns:a16="http://schemas.microsoft.com/office/drawing/2014/main" id="{EA4F2DD7-9894-B736-0310-E9AAD6E07466}"/>
                </a:ext>
              </a:extLst>
            </p:cNvPr>
            <p:cNvSpPr/>
            <p:nvPr/>
          </p:nvSpPr>
          <p:spPr>
            <a:xfrm>
              <a:off x="4760685" y="1669823"/>
              <a:ext cx="2103058" cy="803047"/>
            </a:xfrm>
            <a:prstGeom prst="rect">
              <a:avLst/>
            </a:prstGeom>
            <a:solidFill>
              <a:srgbClr val="E4FB9B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Calcularea</a:t>
              </a:r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amplorii</a:t>
              </a:r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hazardelor</a:t>
              </a:r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multiple</a:t>
              </a:r>
              <a:endParaRPr sz="1100" dirty="0"/>
            </a:p>
          </p:txBody>
        </p:sp>
        <p:sp>
          <p:nvSpPr>
            <p:cNvPr id="22" name="Google Shape;451;p53">
              <a:extLst>
                <a:ext uri="{FF2B5EF4-FFF2-40B4-BE49-F238E27FC236}">
                  <a16:creationId xmlns:a16="http://schemas.microsoft.com/office/drawing/2014/main" id="{E1C67E69-EDAF-230A-0396-3821B31EC471}"/>
                </a:ext>
              </a:extLst>
            </p:cNvPr>
            <p:cNvSpPr/>
            <p:nvPr/>
          </p:nvSpPr>
          <p:spPr>
            <a:xfrm>
              <a:off x="4760683" y="2861245"/>
              <a:ext cx="4354287" cy="769257"/>
            </a:xfrm>
            <a:prstGeom prst="rect">
              <a:avLst/>
            </a:prstGeom>
            <a:solidFill>
              <a:srgbClr val="D1DDB0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Identificarea</a:t>
              </a:r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elementelor</a:t>
              </a:r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expuse</a:t>
              </a:r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acestor</a:t>
              </a:r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hazarde</a:t>
              </a:r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452;p53">
              <a:extLst>
                <a:ext uri="{FF2B5EF4-FFF2-40B4-BE49-F238E27FC236}">
                  <a16:creationId xmlns:a16="http://schemas.microsoft.com/office/drawing/2014/main" id="{F434BFC4-BB52-DB99-F507-2B8A9B4FDFE3}"/>
                </a:ext>
              </a:extLst>
            </p:cNvPr>
            <p:cNvSpPr/>
            <p:nvPr/>
          </p:nvSpPr>
          <p:spPr>
            <a:xfrm>
              <a:off x="4760684" y="4073753"/>
              <a:ext cx="4354286" cy="769257"/>
            </a:xfrm>
            <a:prstGeom prst="rect">
              <a:avLst/>
            </a:prstGeom>
            <a:solidFill>
              <a:srgbClr val="AAD3EC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Calcularea</a:t>
              </a:r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pagubei</a:t>
              </a:r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posibile</a:t>
              </a:r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pentru</a:t>
              </a:r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expunere</a:t>
              </a:r>
              <a:endParaRPr sz="1100" dirty="0"/>
            </a:p>
          </p:txBody>
        </p:sp>
        <p:sp>
          <p:nvSpPr>
            <p:cNvPr id="24" name="Google Shape;453;p53">
              <a:extLst>
                <a:ext uri="{FF2B5EF4-FFF2-40B4-BE49-F238E27FC236}">
                  <a16:creationId xmlns:a16="http://schemas.microsoft.com/office/drawing/2014/main" id="{F9DECE0E-86ED-E57A-7DC8-006C81BD474F}"/>
                </a:ext>
              </a:extLst>
            </p:cNvPr>
            <p:cNvSpPr/>
            <p:nvPr/>
          </p:nvSpPr>
          <p:spPr>
            <a:xfrm>
              <a:off x="4760684" y="5236026"/>
              <a:ext cx="4354286" cy="769257"/>
            </a:xfrm>
            <a:prstGeom prst="rect">
              <a:avLst/>
            </a:prstGeom>
            <a:solidFill>
              <a:srgbClr val="6D9EED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Realizearea</a:t>
              </a:r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unei</a:t>
              </a:r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curbe</a:t>
              </a:r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/</a:t>
              </a:r>
              <a:r>
                <a:rPr lang="en-GB" sz="1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harti</a:t>
              </a:r>
              <a:endParaRPr sz="1100" dirty="0"/>
            </a:p>
          </p:txBody>
        </p:sp>
        <p:sp>
          <p:nvSpPr>
            <p:cNvPr id="25" name="Google Shape;454;p53">
              <a:extLst>
                <a:ext uri="{FF2B5EF4-FFF2-40B4-BE49-F238E27FC236}">
                  <a16:creationId xmlns:a16="http://schemas.microsoft.com/office/drawing/2014/main" id="{0C029552-7037-3119-5817-F8064FFE1ED0}"/>
                </a:ext>
              </a:extLst>
            </p:cNvPr>
            <p:cNvSpPr/>
            <p:nvPr/>
          </p:nvSpPr>
          <p:spPr>
            <a:xfrm>
              <a:off x="6994372" y="1669822"/>
              <a:ext cx="2120600" cy="803047"/>
            </a:xfrm>
            <a:prstGeom prst="rect">
              <a:avLst/>
            </a:prstGeom>
            <a:solidFill>
              <a:srgbClr val="E4FB9B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75" tIns="34275" rIns="68575" bIns="3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sz="1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Calcularea</a:t>
              </a:r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probabilitatii</a:t>
              </a:r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unor</a:t>
              </a:r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GB" sz="12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hazarde</a:t>
              </a:r>
              <a:r>
                <a:rPr lang="en-GB" sz="12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multiple</a:t>
              </a:r>
              <a:endParaRPr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6" name="Google Shape;455;p53">
              <a:extLst>
                <a:ext uri="{FF2B5EF4-FFF2-40B4-BE49-F238E27FC236}">
                  <a16:creationId xmlns:a16="http://schemas.microsoft.com/office/drawing/2014/main" id="{EE89C440-55FF-D77A-DFEE-E955AC9B743B}"/>
                </a:ext>
              </a:extLst>
            </p:cNvPr>
            <p:cNvCxnSpPr/>
            <p:nvPr/>
          </p:nvCxnSpPr>
          <p:spPr>
            <a:xfrm>
              <a:off x="5964614" y="1251973"/>
              <a:ext cx="0" cy="408216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7" name="Google Shape;456;p53">
              <a:extLst>
                <a:ext uri="{FF2B5EF4-FFF2-40B4-BE49-F238E27FC236}">
                  <a16:creationId xmlns:a16="http://schemas.microsoft.com/office/drawing/2014/main" id="{D7A015A3-049B-3FE7-335C-A1752616F851}"/>
                </a:ext>
              </a:extLst>
            </p:cNvPr>
            <p:cNvCxnSpPr/>
            <p:nvPr/>
          </p:nvCxnSpPr>
          <p:spPr>
            <a:xfrm>
              <a:off x="5964614" y="2472869"/>
              <a:ext cx="0" cy="408216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8" name="Google Shape;457;p53">
              <a:extLst>
                <a:ext uri="{FF2B5EF4-FFF2-40B4-BE49-F238E27FC236}">
                  <a16:creationId xmlns:a16="http://schemas.microsoft.com/office/drawing/2014/main" id="{CE48D26D-B8E9-6240-77E5-8A4A00C833AA}"/>
                </a:ext>
              </a:extLst>
            </p:cNvPr>
            <p:cNvCxnSpPr/>
            <p:nvPr/>
          </p:nvCxnSpPr>
          <p:spPr>
            <a:xfrm>
              <a:off x="7022643" y="3677555"/>
              <a:ext cx="0" cy="408216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29" name="Google Shape;458;p53">
              <a:extLst>
                <a:ext uri="{FF2B5EF4-FFF2-40B4-BE49-F238E27FC236}">
                  <a16:creationId xmlns:a16="http://schemas.microsoft.com/office/drawing/2014/main" id="{1D504CDE-A74E-9CF9-6CD6-7BF2097698BA}"/>
                </a:ext>
              </a:extLst>
            </p:cNvPr>
            <p:cNvCxnSpPr/>
            <p:nvPr/>
          </p:nvCxnSpPr>
          <p:spPr>
            <a:xfrm>
              <a:off x="7036400" y="4827810"/>
              <a:ext cx="0" cy="408216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0" name="Google Shape;459;p53">
              <a:extLst>
                <a:ext uri="{FF2B5EF4-FFF2-40B4-BE49-F238E27FC236}">
                  <a16:creationId xmlns:a16="http://schemas.microsoft.com/office/drawing/2014/main" id="{E8F496A5-6536-8D63-2362-18518E61D988}"/>
                </a:ext>
              </a:extLst>
            </p:cNvPr>
            <p:cNvCxnSpPr/>
            <p:nvPr/>
          </p:nvCxnSpPr>
          <p:spPr>
            <a:xfrm>
              <a:off x="8032900" y="1261606"/>
              <a:ext cx="0" cy="408216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1" name="Google Shape;460;p53">
              <a:extLst>
                <a:ext uri="{FF2B5EF4-FFF2-40B4-BE49-F238E27FC236}">
                  <a16:creationId xmlns:a16="http://schemas.microsoft.com/office/drawing/2014/main" id="{582720A4-2758-1CA2-C839-9A9285A2A893}"/>
                </a:ext>
              </a:extLst>
            </p:cNvPr>
            <p:cNvCxnSpPr/>
            <p:nvPr/>
          </p:nvCxnSpPr>
          <p:spPr>
            <a:xfrm rot="10800000">
              <a:off x="9071426" y="5591624"/>
              <a:ext cx="319313" cy="0"/>
            </a:xfrm>
            <a:prstGeom prst="straightConnector1">
              <a:avLst/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32" name="Google Shape;461;p53">
              <a:extLst>
                <a:ext uri="{FF2B5EF4-FFF2-40B4-BE49-F238E27FC236}">
                  <a16:creationId xmlns:a16="http://schemas.microsoft.com/office/drawing/2014/main" id="{E1997D24-674E-6AF5-8178-96224E29245B}"/>
                </a:ext>
              </a:extLst>
            </p:cNvPr>
            <p:cNvCxnSpPr/>
            <p:nvPr/>
          </p:nvCxnSpPr>
          <p:spPr>
            <a:xfrm rot="-5400000" flipH="1">
              <a:off x="7237712" y="3444946"/>
              <a:ext cx="3115200" cy="1191000"/>
            </a:xfrm>
            <a:prstGeom prst="bentConnector3">
              <a:avLst>
                <a:gd name="adj1" fmla="val 3407"/>
              </a:avLst>
            </a:prstGeom>
            <a:noFill/>
            <a:ln w="952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3" name="Google Shape;363;p44"/>
          <p:cNvSpPr/>
          <p:nvPr/>
        </p:nvSpPr>
        <p:spPr>
          <a:xfrm>
            <a:off x="1692385" y="1453965"/>
            <a:ext cx="5053800" cy="1327500"/>
          </a:xfrm>
          <a:prstGeom prst="bracePair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" name="Google Shape;364;p4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32706" y="1982945"/>
            <a:ext cx="3652824" cy="2836776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Dreptunghi 34"/>
          <p:cNvSpPr/>
          <p:nvPr/>
        </p:nvSpPr>
        <p:spPr>
          <a:xfrm>
            <a:off x="1393371" y="963374"/>
            <a:ext cx="10328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b="1" dirty="0" err="1">
                <a:latin typeface="Trebuchet MS" panose="020B0603020202020204" pitchFamily="34" charset="0"/>
              </a:rPr>
              <a:t>Activitatea</a:t>
            </a:r>
            <a:r>
              <a:rPr lang="en-US" b="1" dirty="0">
                <a:latin typeface="Trebuchet MS" panose="020B0603020202020204" pitchFamily="34" charset="0"/>
              </a:rPr>
              <a:t> A.2: </a:t>
            </a:r>
            <a:r>
              <a:rPr lang="en-US" b="1" dirty="0" err="1">
                <a:latin typeface="Trebuchet MS" panose="020B0603020202020204" pitchFamily="34" charset="0"/>
              </a:rPr>
              <a:t>Analiza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climatului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și</a:t>
            </a:r>
            <a:r>
              <a:rPr lang="en-US" b="1" dirty="0">
                <a:latin typeface="Trebuchet MS" panose="020B0603020202020204" pitchFamily="34" charset="0"/>
              </a:rPr>
              <a:t> a </a:t>
            </a:r>
            <a:r>
              <a:rPr lang="en-US" b="1" dirty="0" err="1">
                <a:latin typeface="Trebuchet MS" panose="020B0603020202020204" pitchFamily="34" charset="0"/>
              </a:rPr>
              <a:t>semnalului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schimbării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climei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în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municipiul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Satu</a:t>
            </a:r>
            <a:r>
              <a:rPr lang="en-US" b="1" dirty="0">
                <a:latin typeface="Trebuchet MS" panose="020B0603020202020204" pitchFamily="34" charset="0"/>
              </a:rPr>
              <a:t> Mare</a:t>
            </a:r>
          </a:p>
        </p:txBody>
      </p:sp>
      <p:sp>
        <p:nvSpPr>
          <p:cNvPr id="2" name="Dreptunghi 1"/>
          <p:cNvSpPr/>
          <p:nvPr/>
        </p:nvSpPr>
        <p:spPr>
          <a:xfrm>
            <a:off x="1534104" y="4974297"/>
            <a:ext cx="1042416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</a:pPr>
            <a:r>
              <a:rPr lang="en-GB" sz="1200" dirty="0" err="1">
                <a:latin typeface="Trebuchet MS" panose="020B0603020202020204" pitchFamily="34" charset="0"/>
              </a:rPr>
              <a:t>Pentru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evaluarea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riscului</a:t>
            </a:r>
            <a:r>
              <a:rPr lang="en-GB" sz="1200" dirty="0">
                <a:latin typeface="Trebuchet MS" panose="020B0603020202020204" pitchFamily="34" charset="0"/>
              </a:rPr>
              <a:t> in </a:t>
            </a:r>
            <a:r>
              <a:rPr lang="en-GB" sz="1200" dirty="0" err="1">
                <a:latin typeface="Trebuchet MS" panose="020B0603020202020204" pitchFamily="34" charset="0"/>
              </a:rPr>
              <a:t>contextul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unor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hazarde</a:t>
            </a:r>
            <a:r>
              <a:rPr lang="en-GB" sz="1200" dirty="0">
                <a:latin typeface="Trebuchet MS" panose="020B0603020202020204" pitchFamily="34" charset="0"/>
              </a:rPr>
              <a:t>, </a:t>
            </a:r>
            <a:r>
              <a:rPr lang="en-GB" sz="1200" dirty="0" err="1">
                <a:latin typeface="Trebuchet MS" panose="020B0603020202020204" pitchFamily="34" charset="0"/>
              </a:rPr>
              <a:t>există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cinci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componente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principale</a:t>
            </a:r>
            <a:r>
              <a:rPr lang="en-GB" sz="1200" dirty="0">
                <a:latin typeface="Trebuchet MS" panose="020B0603020202020204" pitchFamily="34" charset="0"/>
              </a:rPr>
              <a:t>: (1) </a:t>
            </a:r>
            <a:r>
              <a:rPr lang="en-GB" sz="1200" dirty="0" err="1">
                <a:latin typeface="Trebuchet MS" panose="020B0603020202020204" pitchFamily="34" charset="0"/>
              </a:rPr>
              <a:t>identificarea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hazardelor</a:t>
            </a:r>
            <a:r>
              <a:rPr lang="en-GB" sz="1200" dirty="0">
                <a:latin typeface="Trebuchet MS" panose="020B0603020202020204" pitchFamily="34" charset="0"/>
              </a:rPr>
              <a:t>: se </a:t>
            </a:r>
            <a:r>
              <a:rPr lang="en-GB" sz="1200" dirty="0" err="1">
                <a:latin typeface="Trebuchet MS" panose="020B0603020202020204" pitchFamily="34" charset="0"/>
              </a:rPr>
              <a:t>identifica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ce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hazarde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naturale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influențează</a:t>
            </a:r>
            <a:r>
              <a:rPr lang="en-GB" sz="1200" dirty="0">
                <a:latin typeface="Trebuchet MS" panose="020B0603020202020204" pitchFamily="34" charset="0"/>
              </a:rPr>
              <a:t> o </a:t>
            </a:r>
            <a:r>
              <a:rPr lang="en-GB" sz="1200" dirty="0" err="1">
                <a:latin typeface="Trebuchet MS" panose="020B0603020202020204" pitchFamily="34" charset="0"/>
              </a:rPr>
              <a:t>anumită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zonă</a:t>
            </a:r>
            <a:r>
              <a:rPr lang="en-GB" sz="1200" dirty="0">
                <a:latin typeface="Trebuchet MS" panose="020B0603020202020204" pitchFamily="34" charset="0"/>
              </a:rPr>
              <a:t>; (2) </a:t>
            </a:r>
            <a:r>
              <a:rPr lang="en-GB" sz="1200" dirty="0" err="1">
                <a:latin typeface="Trebuchet MS" panose="020B0603020202020204" pitchFamily="34" charset="0"/>
              </a:rPr>
              <a:t>analiza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interacțiunii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hazardelor</a:t>
            </a:r>
            <a:r>
              <a:rPr lang="en-GB" sz="1200" dirty="0">
                <a:latin typeface="Trebuchet MS" panose="020B0603020202020204" pitchFamily="34" charset="0"/>
              </a:rPr>
              <a:t>: se </a:t>
            </a:r>
            <a:r>
              <a:rPr lang="en-GB" sz="1200" dirty="0" err="1">
                <a:latin typeface="Trebuchet MS" panose="020B0603020202020204" pitchFamily="34" charset="0"/>
              </a:rPr>
              <a:t>calculeaza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probabilitatea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și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amploarea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riscurilor</a:t>
            </a:r>
            <a:r>
              <a:rPr lang="en-GB" sz="1200" dirty="0">
                <a:latin typeface="Trebuchet MS" panose="020B0603020202020204" pitchFamily="34" charset="0"/>
              </a:rPr>
              <a:t> multiple care apar </a:t>
            </a:r>
            <a:r>
              <a:rPr lang="en-GB" sz="1200" dirty="0" err="1">
                <a:latin typeface="Trebuchet MS" panose="020B0603020202020204" pitchFamily="34" charset="0"/>
              </a:rPr>
              <a:t>împreună</a:t>
            </a:r>
            <a:r>
              <a:rPr lang="en-GB" sz="1200" dirty="0">
                <a:latin typeface="Trebuchet MS" panose="020B0603020202020204" pitchFamily="34" charset="0"/>
              </a:rPr>
              <a:t>; (3) </a:t>
            </a:r>
            <a:r>
              <a:rPr lang="en-GB" sz="1200" dirty="0" err="1">
                <a:latin typeface="Trebuchet MS" panose="020B0603020202020204" pitchFamily="34" charset="0"/>
              </a:rPr>
              <a:t>analiza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expunerii</a:t>
            </a:r>
            <a:r>
              <a:rPr lang="en-GB" sz="1200" dirty="0">
                <a:latin typeface="Trebuchet MS" panose="020B0603020202020204" pitchFamily="34" charset="0"/>
              </a:rPr>
              <a:t>: </a:t>
            </a:r>
            <a:r>
              <a:rPr lang="en-GB" sz="1200" dirty="0" err="1">
                <a:latin typeface="Trebuchet MS" panose="020B0603020202020204" pitchFamily="34" charset="0"/>
              </a:rPr>
              <a:t>identificarea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elementelor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expuse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acestor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hazarde</a:t>
            </a:r>
            <a:r>
              <a:rPr lang="en-GB" sz="1200" dirty="0">
                <a:latin typeface="Trebuchet MS" panose="020B0603020202020204" pitchFamily="34" charset="0"/>
              </a:rPr>
              <a:t>; (4) </a:t>
            </a:r>
            <a:r>
              <a:rPr lang="en-GB" sz="1200" dirty="0" err="1">
                <a:latin typeface="Trebuchet MS" panose="020B0603020202020204" pitchFamily="34" charset="0"/>
              </a:rPr>
              <a:t>analiza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vulnerabilității</a:t>
            </a:r>
            <a:r>
              <a:rPr lang="en-GB" sz="1200" dirty="0">
                <a:latin typeface="Trebuchet MS" panose="020B0603020202020204" pitchFamily="34" charset="0"/>
              </a:rPr>
              <a:t>: se </a:t>
            </a:r>
            <a:r>
              <a:rPr lang="en-GB" sz="1200" dirty="0" err="1">
                <a:latin typeface="Trebuchet MS" panose="020B0603020202020204" pitchFamily="34" charset="0"/>
              </a:rPr>
              <a:t>calculeaza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pierderea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posibilă</a:t>
            </a:r>
            <a:r>
              <a:rPr lang="en-GB" sz="1200" dirty="0">
                <a:latin typeface="Trebuchet MS" panose="020B0603020202020204" pitchFamily="34" charset="0"/>
              </a:rPr>
              <a:t> in </a:t>
            </a:r>
            <a:r>
              <a:rPr lang="en-GB" sz="1200" dirty="0" err="1">
                <a:latin typeface="Trebuchet MS" panose="020B0603020202020204" pitchFamily="34" charset="0"/>
              </a:rPr>
              <a:t>caz</a:t>
            </a:r>
            <a:r>
              <a:rPr lang="en-GB" sz="1200" dirty="0">
                <a:latin typeface="Trebuchet MS" panose="020B0603020202020204" pitchFamily="34" charset="0"/>
              </a:rPr>
              <a:t> de </a:t>
            </a:r>
            <a:r>
              <a:rPr lang="en-GB" sz="1200" dirty="0" err="1">
                <a:latin typeface="Trebuchet MS" panose="020B0603020202020204" pitchFamily="34" charset="0"/>
              </a:rPr>
              <a:t>expunere</a:t>
            </a:r>
            <a:r>
              <a:rPr lang="en-GB" sz="1200" dirty="0">
                <a:latin typeface="Trebuchet MS" panose="020B0603020202020204" pitchFamily="34" charset="0"/>
              </a:rPr>
              <a:t>, </a:t>
            </a:r>
            <a:r>
              <a:rPr lang="en-GB" sz="1200" dirty="0" err="1">
                <a:latin typeface="Trebuchet MS" panose="020B0603020202020204" pitchFamily="34" charset="0"/>
              </a:rPr>
              <a:t>în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condiții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cauzate</a:t>
            </a:r>
            <a:r>
              <a:rPr lang="en-GB" sz="1200" dirty="0">
                <a:latin typeface="Trebuchet MS" panose="020B0603020202020204" pitchFamily="34" charset="0"/>
              </a:rPr>
              <a:t> de </a:t>
            </a:r>
            <a:r>
              <a:rPr lang="en-GB" sz="1200" dirty="0" err="1">
                <a:latin typeface="Trebuchet MS" panose="020B0603020202020204" pitchFamily="34" charset="0"/>
              </a:rPr>
              <a:t>hazarde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individuale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sau</a:t>
            </a:r>
            <a:r>
              <a:rPr lang="en-GB" sz="1200" dirty="0">
                <a:latin typeface="Trebuchet MS" panose="020B0603020202020204" pitchFamily="34" charset="0"/>
              </a:rPr>
              <a:t> multiple de </a:t>
            </a:r>
            <a:r>
              <a:rPr lang="en-GB" sz="1200" dirty="0" err="1">
                <a:latin typeface="Trebuchet MS" panose="020B0603020202020204" pitchFamily="34" charset="0"/>
              </a:rPr>
              <a:t>amploare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variabilă</a:t>
            </a:r>
            <a:r>
              <a:rPr lang="en-GB" sz="1200" dirty="0">
                <a:latin typeface="Trebuchet MS" panose="020B0603020202020204" pitchFamily="34" charset="0"/>
              </a:rPr>
              <a:t>; </a:t>
            </a:r>
            <a:r>
              <a:rPr lang="en-GB" sz="1200" dirty="0" err="1">
                <a:latin typeface="Trebuchet MS" panose="020B0603020202020204" pitchFamily="34" charset="0"/>
              </a:rPr>
              <a:t>și</a:t>
            </a:r>
            <a:r>
              <a:rPr lang="en-GB" sz="1200" dirty="0">
                <a:latin typeface="Trebuchet MS" panose="020B0603020202020204" pitchFamily="34" charset="0"/>
              </a:rPr>
              <a:t> (5) </a:t>
            </a:r>
            <a:r>
              <a:rPr lang="en-GB" sz="1200" dirty="0" err="1">
                <a:latin typeface="Trebuchet MS" panose="020B0603020202020204" pitchFamily="34" charset="0"/>
              </a:rPr>
              <a:t>hartă</a:t>
            </a:r>
            <a:r>
              <a:rPr lang="en-GB" sz="1200" dirty="0">
                <a:latin typeface="Trebuchet MS" panose="020B0603020202020204" pitchFamily="34" charset="0"/>
              </a:rPr>
              <a:t> de </a:t>
            </a:r>
            <a:r>
              <a:rPr lang="en-GB" sz="1200" dirty="0" err="1">
                <a:latin typeface="Trebuchet MS" panose="020B0603020202020204" pitchFamily="34" charset="0"/>
              </a:rPr>
              <a:t>risc</a:t>
            </a:r>
            <a:r>
              <a:rPr lang="en-GB" sz="1200" dirty="0">
                <a:latin typeface="Trebuchet MS" panose="020B0603020202020204" pitchFamily="34" charset="0"/>
              </a:rPr>
              <a:t> la </a:t>
            </a:r>
            <a:r>
              <a:rPr lang="en-GB" sz="1200" dirty="0" err="1">
                <a:latin typeface="Trebuchet MS" panose="020B0603020202020204" pitchFamily="34" charset="0"/>
              </a:rPr>
              <a:t>hazarde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pentru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regiunea</a:t>
            </a:r>
            <a:r>
              <a:rPr lang="en-GB" sz="1200" dirty="0">
                <a:latin typeface="Trebuchet MS" panose="020B0603020202020204" pitchFamily="34" charset="0"/>
              </a:rPr>
              <a:t> de </a:t>
            </a:r>
            <a:r>
              <a:rPr lang="en-GB" sz="1200" dirty="0" err="1">
                <a:latin typeface="Trebuchet MS" panose="020B0603020202020204" pitchFamily="34" charset="0"/>
              </a:rPr>
              <a:t>studiu</a:t>
            </a:r>
            <a:r>
              <a:rPr lang="en-GB" sz="1200" dirty="0">
                <a:latin typeface="Trebuchet MS" panose="020B0603020202020204" pitchFamily="34" charset="0"/>
              </a:rPr>
              <a:t> care </a:t>
            </a:r>
            <a:r>
              <a:rPr lang="en-GB" sz="1200" dirty="0" err="1">
                <a:latin typeface="Trebuchet MS" panose="020B0603020202020204" pitchFamily="34" charset="0"/>
              </a:rPr>
              <a:t>arata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distributia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spatiala</a:t>
            </a:r>
            <a:r>
              <a:rPr lang="en-GB" sz="1200" dirty="0">
                <a:latin typeface="Trebuchet MS" panose="020B0603020202020204" pitchFamily="34" charset="0"/>
              </a:rPr>
              <a:t> a </a:t>
            </a:r>
            <a:r>
              <a:rPr lang="en-GB" sz="1200" dirty="0" err="1">
                <a:latin typeface="Trebuchet MS" panose="020B0603020202020204" pitchFamily="34" charset="0"/>
              </a:rPr>
              <a:t>pericolelor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individuale</a:t>
            </a:r>
            <a:r>
              <a:rPr lang="en-GB" sz="1200" dirty="0"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8286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re 10"/>
          <p:cNvGrpSpPr/>
          <p:nvPr/>
        </p:nvGrpSpPr>
        <p:grpSpPr>
          <a:xfrm>
            <a:off x="1948051" y="92831"/>
            <a:ext cx="8700494" cy="870543"/>
            <a:chOff x="1902655" y="-10930"/>
            <a:chExt cx="8700494" cy="870543"/>
          </a:xfrm>
        </p:grpSpPr>
        <p:pic>
          <p:nvPicPr>
            <p:cNvPr id="12" name="image2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4961" y="76857"/>
              <a:ext cx="456063" cy="782756"/>
            </a:xfrm>
            <a:prstGeom prst="rect">
              <a:avLst/>
            </a:prstGeom>
          </p:spPr>
        </p:pic>
        <p:pic>
          <p:nvPicPr>
            <p:cNvPr id="13" name="Imagin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6110" y="105864"/>
              <a:ext cx="1357039" cy="594405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pic>
          <p:nvPicPr>
            <p:cNvPr id="15" name="Imagine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166" y="-10930"/>
              <a:ext cx="886516" cy="870543"/>
            </a:xfrm>
            <a:prstGeom prst="rect">
              <a:avLst/>
            </a:prstGeom>
          </p:spPr>
        </p:pic>
        <p:pic>
          <p:nvPicPr>
            <p:cNvPr id="14" name="Imagine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F0F0F"/>
                </a:clrFrom>
                <a:clrTo>
                  <a:srgbClr val="0F0F0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02655" y="148825"/>
              <a:ext cx="2089270" cy="667645"/>
            </a:xfrm>
            <a:prstGeom prst="rect">
              <a:avLst/>
            </a:prstGeom>
            <a:effectLst>
              <a:outerShdw blurRad="1219200" dist="50800" dir="5400000" algn="ctr" rotWithShape="0">
                <a:schemeClr val="accent2">
                  <a:alpha val="0"/>
                </a:schemeClr>
              </a:outerShdw>
              <a:reflection endPos="0" dir="5400000" sy="-100000" algn="bl" rotWithShape="0"/>
            </a:effectLst>
          </p:spPr>
        </p:pic>
      </p:grpSp>
      <p:sp>
        <p:nvSpPr>
          <p:cNvPr id="16" name="Dreptunghi 15"/>
          <p:cNvSpPr/>
          <p:nvPr/>
        </p:nvSpPr>
        <p:spPr>
          <a:xfrm>
            <a:off x="1948051" y="6256538"/>
            <a:ext cx="9596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Working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together</a:t>
            </a:r>
            <a:r>
              <a:rPr lang="ro-RO" sz="1000" b="1" spc="-1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for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 </a:t>
            </a:r>
            <a:r>
              <a:rPr lang="ro-RO" sz="1000" b="1" dirty="0" err="1">
                <a:solidFill>
                  <a:srgbClr val="00AF5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green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,</a:t>
            </a:r>
            <a:r>
              <a:rPr lang="ro-RO" sz="1000" b="1" spc="-2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competitive</a:t>
            </a:r>
            <a:r>
              <a:rPr lang="ro-RO" sz="1000" b="1" spc="-5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inclusive</a:t>
            </a:r>
            <a:r>
              <a:rPr lang="ro-RO" sz="1000" b="1" spc="-10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Europe</a:t>
            </a:r>
            <a:endParaRPr lang="ro-RO" sz="1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285750" indent="-285750" algn="ctr">
              <a:buFontTx/>
              <a:buChar char="-"/>
            </a:pPr>
            <a:endParaRPr lang="en-US" sz="1400" i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Dreptunghi 7"/>
          <p:cNvSpPr/>
          <p:nvPr/>
        </p:nvSpPr>
        <p:spPr>
          <a:xfrm>
            <a:off x="1393371" y="867562"/>
            <a:ext cx="103283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b="1" dirty="0" err="1">
                <a:latin typeface="Trebuchet MS" panose="020B0603020202020204" pitchFamily="34" charset="0"/>
              </a:rPr>
              <a:t>Activitatea</a:t>
            </a:r>
            <a:r>
              <a:rPr lang="en-US" b="1" dirty="0">
                <a:latin typeface="Trebuchet MS" panose="020B0603020202020204" pitchFamily="34" charset="0"/>
              </a:rPr>
              <a:t> A.2: </a:t>
            </a:r>
            <a:r>
              <a:rPr lang="en-US" b="1" dirty="0" err="1">
                <a:latin typeface="Trebuchet MS" panose="020B0603020202020204" pitchFamily="34" charset="0"/>
              </a:rPr>
              <a:t>Analiza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climatului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și</a:t>
            </a:r>
            <a:r>
              <a:rPr lang="en-US" b="1" dirty="0">
                <a:latin typeface="Trebuchet MS" panose="020B0603020202020204" pitchFamily="34" charset="0"/>
              </a:rPr>
              <a:t> a </a:t>
            </a:r>
            <a:r>
              <a:rPr lang="en-US" b="1" dirty="0" err="1">
                <a:latin typeface="Trebuchet MS" panose="020B0603020202020204" pitchFamily="34" charset="0"/>
              </a:rPr>
              <a:t>semnalului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schimbării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climei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în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municipiul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Satu</a:t>
            </a:r>
            <a:r>
              <a:rPr lang="en-US" b="1" dirty="0">
                <a:latin typeface="Trebuchet MS" panose="020B0603020202020204" pitchFamily="34" charset="0"/>
              </a:rPr>
              <a:t> Mare</a:t>
            </a:r>
          </a:p>
        </p:txBody>
      </p:sp>
      <p:pic>
        <p:nvPicPr>
          <p:cNvPr id="9" name="Google Shape;381;p4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85010" y="1461650"/>
            <a:ext cx="4504621" cy="3585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80;p4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455284" y="1300426"/>
            <a:ext cx="3322404" cy="41321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Dreptunghi 1"/>
          <p:cNvSpPr/>
          <p:nvPr/>
        </p:nvSpPr>
        <p:spPr>
          <a:xfrm>
            <a:off x="2467023" y="5521353"/>
            <a:ext cx="88889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latin typeface="Trebuchet MS" panose="020B0603020202020204" pitchFamily="34" charset="0"/>
              </a:rPr>
              <a:t>The European Climate Risk Typology (</a:t>
            </a:r>
            <a:r>
              <a:rPr lang="en-US" sz="1200" b="1" dirty="0">
                <a:latin typeface="Trebuchet MS" panose="020B0603020202020204" pitchFamily="34" charset="0"/>
                <a:hlinkClick r:id="rId9"/>
              </a:rPr>
              <a:t>http://european-crt.org/index.html</a:t>
            </a:r>
            <a:r>
              <a:rPr lang="en-US" sz="1200" b="1" dirty="0">
                <a:latin typeface="Trebuchet MS" panose="020B0603020202020204" pitchFamily="34" charset="0"/>
              </a:rPr>
              <a:t>), </a:t>
            </a:r>
            <a:r>
              <a:rPr lang="en-US" sz="1200" b="1" dirty="0" err="1">
                <a:latin typeface="Trebuchet MS" panose="020B0603020202020204" pitchFamily="34" charset="0"/>
              </a:rPr>
              <a:t>dezvoltat</a:t>
            </a:r>
            <a:r>
              <a:rPr lang="en-US" sz="1200" b="1" dirty="0">
                <a:latin typeface="Trebuchet MS" panose="020B0603020202020204" pitchFamily="34" charset="0"/>
              </a:rPr>
              <a:t> in </a:t>
            </a:r>
            <a:r>
              <a:rPr lang="en-US" sz="1200" b="1" dirty="0" err="1">
                <a:latin typeface="Trebuchet MS" panose="020B0603020202020204" pitchFamily="34" charset="0"/>
              </a:rPr>
              <a:t>cadrul</a:t>
            </a:r>
            <a:r>
              <a:rPr lang="en-US" sz="1200" b="1" dirty="0">
                <a:latin typeface="Trebuchet MS" panose="020B0603020202020204" pitchFamily="34" charset="0"/>
              </a:rPr>
              <a:t> </a:t>
            </a:r>
            <a:r>
              <a:rPr lang="en-US" sz="1200" b="1" dirty="0" err="1">
                <a:latin typeface="Trebuchet MS" panose="020B0603020202020204" pitchFamily="34" charset="0"/>
              </a:rPr>
              <a:t>proiectului</a:t>
            </a:r>
            <a:r>
              <a:rPr lang="en-US" sz="1200" b="1" dirty="0">
                <a:latin typeface="Trebuchet MS" panose="020B0603020202020204" pitchFamily="34" charset="0"/>
              </a:rPr>
              <a:t> European RESIN</a:t>
            </a:r>
            <a:r>
              <a:rPr lang="en-US" sz="1200" dirty="0">
                <a:latin typeface="Trebuchet MS" panose="020B0603020202020204" pitchFamily="34" charset="0"/>
              </a:rPr>
              <a:t>- </a:t>
            </a:r>
            <a:r>
              <a:rPr lang="en-US" sz="1200" dirty="0" err="1">
                <a:latin typeface="Trebuchet MS" panose="020B0603020202020204" pitchFamily="34" charset="0"/>
              </a:rPr>
              <a:t>sprijină</a:t>
            </a:r>
            <a:r>
              <a:rPr lang="en-US" sz="1200" dirty="0">
                <a:latin typeface="Trebuchet MS" panose="020B0603020202020204" pitchFamily="34" charset="0"/>
              </a:rPr>
              <a:t> </a:t>
            </a:r>
            <a:r>
              <a:rPr lang="en-US" sz="1200" dirty="0" err="1">
                <a:latin typeface="Trebuchet MS" panose="020B0603020202020204" pitchFamily="34" charset="0"/>
              </a:rPr>
              <a:t>strategia</a:t>
            </a:r>
            <a:r>
              <a:rPr lang="en-US" sz="1200" dirty="0">
                <a:latin typeface="Trebuchet MS" panose="020B0603020202020204" pitchFamily="34" charset="0"/>
              </a:rPr>
              <a:t>, </a:t>
            </a:r>
            <a:r>
              <a:rPr lang="en-US" sz="1200" dirty="0" err="1">
                <a:latin typeface="Trebuchet MS" panose="020B0603020202020204" pitchFamily="34" charset="0"/>
              </a:rPr>
              <a:t>planificarea</a:t>
            </a:r>
            <a:r>
              <a:rPr lang="en-US" sz="1200" dirty="0">
                <a:latin typeface="Trebuchet MS" panose="020B0603020202020204" pitchFamily="34" charset="0"/>
              </a:rPr>
              <a:t> </a:t>
            </a:r>
            <a:r>
              <a:rPr lang="en-US" sz="1200" dirty="0" err="1">
                <a:latin typeface="Trebuchet MS" panose="020B0603020202020204" pitchFamily="34" charset="0"/>
              </a:rPr>
              <a:t>și</a:t>
            </a:r>
            <a:r>
              <a:rPr lang="en-US" sz="1200" dirty="0">
                <a:latin typeface="Trebuchet MS" panose="020B0603020202020204" pitchFamily="34" charset="0"/>
              </a:rPr>
              <a:t> </a:t>
            </a:r>
            <a:r>
              <a:rPr lang="en-US" sz="1200" dirty="0" err="1">
                <a:latin typeface="Trebuchet MS" panose="020B0603020202020204" pitchFamily="34" charset="0"/>
              </a:rPr>
              <a:t>acțiunea</a:t>
            </a:r>
            <a:r>
              <a:rPr lang="en-US" sz="1200" dirty="0">
                <a:latin typeface="Trebuchet MS" panose="020B0603020202020204" pitchFamily="34" charset="0"/>
              </a:rPr>
              <a:t> de </a:t>
            </a:r>
            <a:r>
              <a:rPr lang="en-US" sz="1200" dirty="0" err="1">
                <a:latin typeface="Trebuchet MS" panose="020B0603020202020204" pitchFamily="34" charset="0"/>
              </a:rPr>
              <a:t>adaptare</a:t>
            </a:r>
            <a:r>
              <a:rPr lang="en-US" sz="1200" dirty="0">
                <a:latin typeface="Trebuchet MS" panose="020B0603020202020204" pitchFamily="34" charset="0"/>
              </a:rPr>
              <a:t> </a:t>
            </a:r>
            <a:r>
              <a:rPr lang="en-US" sz="1200" dirty="0" err="1">
                <a:latin typeface="Trebuchet MS" panose="020B0603020202020204" pitchFamily="34" charset="0"/>
              </a:rPr>
              <a:t>și</a:t>
            </a:r>
            <a:r>
              <a:rPr lang="en-US" sz="1200" dirty="0">
                <a:latin typeface="Trebuchet MS" panose="020B0603020202020204" pitchFamily="34" charset="0"/>
              </a:rPr>
              <a:t> </a:t>
            </a:r>
            <a:r>
              <a:rPr lang="en-US" sz="1200" dirty="0" err="1">
                <a:latin typeface="Trebuchet MS" panose="020B0603020202020204" pitchFamily="34" charset="0"/>
              </a:rPr>
              <a:t>reziliență</a:t>
            </a:r>
            <a:r>
              <a:rPr lang="en-US" sz="1200" dirty="0">
                <a:latin typeface="Trebuchet MS" panose="020B0603020202020204" pitchFamily="34" charset="0"/>
              </a:rPr>
              <a:t>, </a:t>
            </a:r>
            <a:r>
              <a:rPr lang="en-US" sz="1200" dirty="0" err="1">
                <a:latin typeface="Trebuchet MS" panose="020B0603020202020204" pitchFamily="34" charset="0"/>
              </a:rPr>
              <a:t>oferind</a:t>
            </a:r>
            <a:r>
              <a:rPr lang="en-US" sz="1200" dirty="0">
                <a:latin typeface="Trebuchet MS" panose="020B0603020202020204" pitchFamily="34" charset="0"/>
              </a:rPr>
              <a:t> </a:t>
            </a:r>
            <a:r>
              <a:rPr lang="en-US" sz="1200" dirty="0" err="1">
                <a:latin typeface="Trebuchet MS" panose="020B0603020202020204" pitchFamily="34" charset="0"/>
              </a:rPr>
              <a:t>utilizatorilor</a:t>
            </a:r>
            <a:r>
              <a:rPr lang="en-US" sz="1200" dirty="0">
                <a:latin typeface="Trebuchet MS" panose="020B0603020202020204" pitchFamily="34" charset="0"/>
              </a:rPr>
              <a:t> </a:t>
            </a:r>
            <a:r>
              <a:rPr lang="en-US" sz="1200" dirty="0" err="1">
                <a:latin typeface="Trebuchet MS" panose="020B0603020202020204" pitchFamily="34" charset="0"/>
              </a:rPr>
              <a:t>mijloacele</a:t>
            </a:r>
            <a:r>
              <a:rPr lang="en-US" sz="1200" dirty="0">
                <a:latin typeface="Trebuchet MS" panose="020B0603020202020204" pitchFamily="34" charset="0"/>
              </a:rPr>
              <a:t> de a </a:t>
            </a:r>
            <a:r>
              <a:rPr lang="en-US" sz="1200" dirty="0" err="1">
                <a:latin typeface="Trebuchet MS" panose="020B0603020202020204" pitchFamily="34" charset="0"/>
              </a:rPr>
              <a:t>vizualiza</a:t>
            </a:r>
            <a:r>
              <a:rPr lang="en-US" sz="1200" dirty="0">
                <a:latin typeface="Trebuchet MS" panose="020B0603020202020204" pitchFamily="34" charset="0"/>
              </a:rPr>
              <a:t>, </a:t>
            </a:r>
            <a:r>
              <a:rPr lang="en-US" sz="1200" dirty="0" err="1">
                <a:latin typeface="Trebuchet MS" panose="020B0603020202020204" pitchFamily="34" charset="0"/>
              </a:rPr>
              <a:t>descrie</a:t>
            </a:r>
            <a:r>
              <a:rPr lang="en-US" sz="1200" dirty="0">
                <a:latin typeface="Trebuchet MS" panose="020B0603020202020204" pitchFamily="34" charset="0"/>
              </a:rPr>
              <a:t>, </a:t>
            </a:r>
            <a:r>
              <a:rPr lang="en-US" sz="1200" dirty="0" err="1">
                <a:latin typeface="Trebuchet MS" panose="020B0603020202020204" pitchFamily="34" charset="0"/>
              </a:rPr>
              <a:t>compara</a:t>
            </a:r>
            <a:r>
              <a:rPr lang="en-US" sz="1200" dirty="0">
                <a:latin typeface="Trebuchet MS" panose="020B0603020202020204" pitchFamily="34" charset="0"/>
              </a:rPr>
              <a:t> </a:t>
            </a:r>
            <a:r>
              <a:rPr lang="en-US" sz="1200" dirty="0" err="1">
                <a:latin typeface="Trebuchet MS" panose="020B0603020202020204" pitchFamily="34" charset="0"/>
              </a:rPr>
              <a:t>și</a:t>
            </a:r>
            <a:r>
              <a:rPr lang="en-US" sz="1200" dirty="0">
                <a:latin typeface="Trebuchet MS" panose="020B0603020202020204" pitchFamily="34" charset="0"/>
              </a:rPr>
              <a:t> </a:t>
            </a:r>
            <a:r>
              <a:rPr lang="en-US" sz="1200" dirty="0" err="1">
                <a:latin typeface="Trebuchet MS" panose="020B0603020202020204" pitchFamily="34" charset="0"/>
              </a:rPr>
              <a:t>analiza</a:t>
            </a:r>
            <a:r>
              <a:rPr lang="en-US" sz="1200" dirty="0">
                <a:latin typeface="Trebuchet MS" panose="020B0603020202020204" pitchFamily="34" charset="0"/>
              </a:rPr>
              <a:t> </a:t>
            </a:r>
            <a:r>
              <a:rPr lang="en-US" sz="1200" dirty="0" err="1">
                <a:latin typeface="Trebuchet MS" panose="020B0603020202020204" pitchFamily="34" charset="0"/>
              </a:rPr>
              <a:t>riscul</a:t>
            </a:r>
            <a:r>
              <a:rPr lang="en-US" sz="1200" dirty="0">
                <a:latin typeface="Trebuchet MS" panose="020B0603020202020204" pitchFamily="34" charset="0"/>
              </a:rPr>
              <a:t> climatic </a:t>
            </a:r>
            <a:r>
              <a:rPr lang="en-US" sz="1200" dirty="0" err="1">
                <a:latin typeface="Trebuchet MS" panose="020B0603020202020204" pitchFamily="34" charset="0"/>
              </a:rPr>
              <a:t>în</a:t>
            </a:r>
            <a:r>
              <a:rPr lang="en-US" sz="1200" dirty="0">
                <a:latin typeface="Trebuchet MS" panose="020B0603020202020204" pitchFamily="34" charset="0"/>
              </a:rPr>
              <a:t> </a:t>
            </a:r>
            <a:r>
              <a:rPr lang="en-US" sz="1200" dirty="0" err="1">
                <a:latin typeface="Trebuchet MS" panose="020B0603020202020204" pitchFamily="34" charset="0"/>
              </a:rPr>
              <a:t>orașele</a:t>
            </a:r>
            <a:r>
              <a:rPr lang="en-US" sz="1200" dirty="0">
                <a:latin typeface="Trebuchet MS" panose="020B0603020202020204" pitchFamily="34" charset="0"/>
              </a:rPr>
              <a:t> </a:t>
            </a:r>
            <a:r>
              <a:rPr lang="en-US" sz="1200" dirty="0" err="1">
                <a:latin typeface="Trebuchet MS" panose="020B0603020202020204" pitchFamily="34" charset="0"/>
              </a:rPr>
              <a:t>și</a:t>
            </a:r>
            <a:r>
              <a:rPr lang="en-US" sz="1200" dirty="0">
                <a:latin typeface="Trebuchet MS" panose="020B0603020202020204" pitchFamily="34" charset="0"/>
              </a:rPr>
              <a:t> </a:t>
            </a:r>
            <a:r>
              <a:rPr lang="en-US" sz="1200" dirty="0" err="1">
                <a:latin typeface="Trebuchet MS" panose="020B0603020202020204" pitchFamily="34" charset="0"/>
              </a:rPr>
              <a:t>regiunile</a:t>
            </a:r>
            <a:r>
              <a:rPr lang="en-US" sz="1200" dirty="0">
                <a:latin typeface="Trebuchet MS" panose="020B0603020202020204" pitchFamily="34" charset="0"/>
              </a:rPr>
              <a:t> </a:t>
            </a:r>
            <a:r>
              <a:rPr lang="en-US" sz="1200" dirty="0" err="1">
                <a:latin typeface="Trebuchet MS" panose="020B0603020202020204" pitchFamily="34" charset="0"/>
              </a:rPr>
              <a:t>europene</a:t>
            </a:r>
            <a:r>
              <a:rPr lang="en-US" sz="1200" dirty="0"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5792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re 10"/>
          <p:cNvGrpSpPr/>
          <p:nvPr/>
        </p:nvGrpSpPr>
        <p:grpSpPr>
          <a:xfrm>
            <a:off x="1948051" y="92831"/>
            <a:ext cx="8700494" cy="870543"/>
            <a:chOff x="1902655" y="-10930"/>
            <a:chExt cx="8700494" cy="870543"/>
          </a:xfrm>
        </p:grpSpPr>
        <p:pic>
          <p:nvPicPr>
            <p:cNvPr id="12" name="image2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4961" y="76857"/>
              <a:ext cx="456063" cy="782756"/>
            </a:xfrm>
            <a:prstGeom prst="rect">
              <a:avLst/>
            </a:prstGeom>
          </p:spPr>
        </p:pic>
        <p:pic>
          <p:nvPicPr>
            <p:cNvPr id="13" name="Imagin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6110" y="105864"/>
              <a:ext cx="1357039" cy="594405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pic>
          <p:nvPicPr>
            <p:cNvPr id="15" name="Imagine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166" y="-10930"/>
              <a:ext cx="886516" cy="870543"/>
            </a:xfrm>
            <a:prstGeom prst="rect">
              <a:avLst/>
            </a:prstGeom>
          </p:spPr>
        </p:pic>
        <p:pic>
          <p:nvPicPr>
            <p:cNvPr id="14" name="Imagine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F0F0F"/>
                </a:clrFrom>
                <a:clrTo>
                  <a:srgbClr val="0F0F0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02655" y="148825"/>
              <a:ext cx="2089270" cy="667645"/>
            </a:xfrm>
            <a:prstGeom prst="rect">
              <a:avLst/>
            </a:prstGeom>
            <a:effectLst>
              <a:outerShdw blurRad="1219200" dist="50800" dir="5400000" algn="ctr" rotWithShape="0">
                <a:schemeClr val="accent2">
                  <a:alpha val="0"/>
                </a:schemeClr>
              </a:outerShdw>
              <a:reflection endPos="0" dir="5400000" sy="-100000" algn="bl" rotWithShape="0"/>
            </a:effectLst>
          </p:spPr>
        </p:pic>
      </p:grpSp>
      <p:sp>
        <p:nvSpPr>
          <p:cNvPr id="16" name="Dreptunghi 15"/>
          <p:cNvSpPr/>
          <p:nvPr/>
        </p:nvSpPr>
        <p:spPr>
          <a:xfrm>
            <a:off x="1948051" y="6256538"/>
            <a:ext cx="9596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Working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together</a:t>
            </a:r>
            <a:r>
              <a:rPr lang="ro-RO" sz="1000" b="1" spc="-1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for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 </a:t>
            </a:r>
            <a:r>
              <a:rPr lang="ro-RO" sz="1000" b="1" dirty="0" err="1">
                <a:solidFill>
                  <a:srgbClr val="00AF5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green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,</a:t>
            </a:r>
            <a:r>
              <a:rPr lang="ro-RO" sz="1000" b="1" spc="-2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competitive</a:t>
            </a:r>
            <a:r>
              <a:rPr lang="ro-RO" sz="1000" b="1" spc="-5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inclusive</a:t>
            </a:r>
            <a:r>
              <a:rPr lang="ro-RO" sz="1000" b="1" spc="-10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Europe</a:t>
            </a:r>
            <a:endParaRPr lang="ro-RO" sz="1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285750" indent="-285750" algn="ctr">
              <a:buFontTx/>
              <a:buChar char="-"/>
            </a:pPr>
            <a:endParaRPr lang="en-US" sz="1400" i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Dreptunghi 1"/>
          <p:cNvSpPr/>
          <p:nvPr/>
        </p:nvSpPr>
        <p:spPr>
          <a:xfrm>
            <a:off x="1606731" y="932458"/>
            <a:ext cx="10232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b="1" dirty="0" err="1">
                <a:latin typeface="Trebuchet MS" panose="020B0603020202020204" pitchFamily="34" charset="0"/>
              </a:rPr>
              <a:t>Activitatea</a:t>
            </a:r>
            <a:r>
              <a:rPr lang="en-US" b="1" dirty="0">
                <a:latin typeface="Trebuchet MS" panose="020B0603020202020204" pitchFamily="34" charset="0"/>
              </a:rPr>
              <a:t> A.3. </a:t>
            </a:r>
            <a:r>
              <a:rPr lang="en-US" b="1" dirty="0" err="1">
                <a:latin typeface="Trebuchet MS" panose="020B0603020202020204" pitchFamily="34" charset="0"/>
              </a:rPr>
              <a:t>Evaluarea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riscurilor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și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vulnerabilităților</a:t>
            </a:r>
            <a:r>
              <a:rPr lang="en-US" b="1" dirty="0">
                <a:latin typeface="Trebuchet MS" panose="020B0603020202020204" pitchFamily="34" charset="0"/>
              </a:rPr>
              <a:t> la </a:t>
            </a:r>
            <a:r>
              <a:rPr lang="en-US" b="1" dirty="0" err="1">
                <a:latin typeface="Trebuchet MS" panose="020B0603020202020204" pitchFamily="34" charset="0"/>
              </a:rPr>
              <a:t>schimbările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climatice</a:t>
            </a:r>
            <a:endParaRPr lang="en-US" b="1" dirty="0">
              <a:latin typeface="Trebuchet MS" panose="020B0603020202020204" pitchFamily="34" charset="0"/>
            </a:endParaRPr>
          </a:p>
        </p:txBody>
      </p:sp>
      <p:pic>
        <p:nvPicPr>
          <p:cNvPr id="9" name="Google Shape;421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34839" y="2321864"/>
            <a:ext cx="4888177" cy="299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8F14FDF-484F-EEA3-1CA1-EFDC57F581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336" y="2501325"/>
            <a:ext cx="4876340" cy="2975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reptunghi 2"/>
          <p:cNvSpPr/>
          <p:nvPr/>
        </p:nvSpPr>
        <p:spPr>
          <a:xfrm>
            <a:off x="1834840" y="5633618"/>
            <a:ext cx="9468886" cy="567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buClr>
                <a:schemeClr val="dk1"/>
              </a:buClr>
              <a:buSzPts val="1100"/>
            </a:pP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In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cadrul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acestei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activități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se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vor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identifica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indicatori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calitativi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si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cantitativi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care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descriu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vulnerabilitățile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urbane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asociate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hazardelor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climatice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pe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baza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cărora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se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vor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evalua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riscurile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la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schimbarile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climatice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22CE15-62BB-E745-026B-EFE7BBAF912F}"/>
              </a:ext>
            </a:extLst>
          </p:cNvPr>
          <p:cNvSpPr txBox="1"/>
          <p:nvPr/>
        </p:nvSpPr>
        <p:spPr>
          <a:xfrm>
            <a:off x="1927809" y="1260432"/>
            <a:ext cx="89202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i="1" dirty="0">
                <a:latin typeface="Trebuchet MS" panose="020B0603020202020204" pitchFamily="34" charset="0"/>
              </a:rPr>
              <a:t>A.3.1 </a:t>
            </a:r>
            <a:r>
              <a:rPr lang="en-GB" i="1" dirty="0" err="1">
                <a:latin typeface="Trebuchet MS" panose="020B0603020202020204" pitchFamily="34" charset="0"/>
              </a:rPr>
              <a:t>Identificarea</a:t>
            </a:r>
            <a:r>
              <a:rPr lang="en-GB" i="1" dirty="0">
                <a:latin typeface="Trebuchet MS" panose="020B0603020202020204" pitchFamily="34" charset="0"/>
              </a:rPr>
              <a:t> </a:t>
            </a:r>
            <a:r>
              <a:rPr lang="en-GB" i="1" dirty="0" err="1">
                <a:latin typeface="Trebuchet MS" panose="020B0603020202020204" pitchFamily="34" charset="0"/>
              </a:rPr>
              <a:t>sectoarelor</a:t>
            </a:r>
            <a:r>
              <a:rPr lang="en-GB" i="1" dirty="0">
                <a:latin typeface="Trebuchet MS" panose="020B0603020202020204" pitchFamily="34" charset="0"/>
              </a:rPr>
              <a:t> de </a:t>
            </a:r>
            <a:r>
              <a:rPr lang="en-GB" i="1" dirty="0" err="1">
                <a:latin typeface="Trebuchet MS" panose="020B0603020202020204" pitchFamily="34" charset="0"/>
              </a:rPr>
              <a:t>activitate</a:t>
            </a:r>
            <a:r>
              <a:rPr lang="en-GB" i="1" dirty="0">
                <a:latin typeface="Trebuchet MS" panose="020B0603020202020204" pitchFamily="34" charset="0"/>
              </a:rPr>
              <a:t> </a:t>
            </a:r>
            <a:r>
              <a:rPr lang="en-GB" i="1" dirty="0" err="1">
                <a:latin typeface="Trebuchet MS" panose="020B0603020202020204" pitchFamily="34" charset="0"/>
              </a:rPr>
              <a:t>și</a:t>
            </a:r>
            <a:r>
              <a:rPr lang="en-GB" i="1" dirty="0">
                <a:latin typeface="Trebuchet MS" panose="020B0603020202020204" pitchFamily="34" charset="0"/>
              </a:rPr>
              <a:t> a </a:t>
            </a:r>
            <a:r>
              <a:rPr lang="en-GB" i="1" dirty="0" err="1">
                <a:latin typeface="Trebuchet MS" panose="020B0603020202020204" pitchFamily="34" charset="0"/>
              </a:rPr>
              <a:t>zonelor</a:t>
            </a:r>
            <a:r>
              <a:rPr lang="en-GB" i="1" dirty="0">
                <a:latin typeface="Trebuchet MS" panose="020B0603020202020204" pitchFamily="34" charset="0"/>
              </a:rPr>
              <a:t> </a:t>
            </a:r>
            <a:r>
              <a:rPr lang="en-GB" i="1" dirty="0" err="1">
                <a:latin typeface="Trebuchet MS" panose="020B0603020202020204" pitchFamily="34" charset="0"/>
              </a:rPr>
              <a:t>vulnerabile</a:t>
            </a:r>
            <a:endParaRPr lang="en-GB" i="1" dirty="0">
              <a:latin typeface="Trebuchet MS" panose="020B0603020202020204" pitchFamily="34" charset="0"/>
            </a:endParaRPr>
          </a:p>
          <a:p>
            <a:r>
              <a:rPr lang="en-GB" i="1" dirty="0">
                <a:latin typeface="Trebuchet MS" panose="020B0603020202020204" pitchFamily="34" charset="0"/>
              </a:rPr>
              <a:t>A.3.2 </a:t>
            </a:r>
            <a:r>
              <a:rPr lang="en-GB" i="1" dirty="0" err="1">
                <a:latin typeface="Trebuchet MS" panose="020B0603020202020204" pitchFamily="34" charset="0"/>
              </a:rPr>
              <a:t>Prioritizarea</a:t>
            </a:r>
            <a:r>
              <a:rPr lang="en-GB" i="1" dirty="0">
                <a:latin typeface="Trebuchet MS" panose="020B0603020202020204" pitchFamily="34" charset="0"/>
              </a:rPr>
              <a:t> </a:t>
            </a:r>
            <a:r>
              <a:rPr lang="en-GB" i="1" dirty="0" err="1">
                <a:latin typeface="Trebuchet MS" panose="020B0603020202020204" pitchFamily="34" charset="0"/>
              </a:rPr>
              <a:t>sectoarelor</a:t>
            </a:r>
            <a:r>
              <a:rPr lang="en-GB" i="1" dirty="0">
                <a:latin typeface="Trebuchet MS" panose="020B0603020202020204" pitchFamily="34" charset="0"/>
              </a:rPr>
              <a:t> de </a:t>
            </a:r>
            <a:r>
              <a:rPr lang="en-GB" i="1" dirty="0" err="1">
                <a:latin typeface="Trebuchet MS" panose="020B0603020202020204" pitchFamily="34" charset="0"/>
              </a:rPr>
              <a:t>adaptare</a:t>
            </a:r>
            <a:endParaRPr lang="en-GB" i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5139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re 10"/>
          <p:cNvGrpSpPr/>
          <p:nvPr/>
        </p:nvGrpSpPr>
        <p:grpSpPr>
          <a:xfrm>
            <a:off x="1948051" y="92831"/>
            <a:ext cx="8700494" cy="870543"/>
            <a:chOff x="1902655" y="-10930"/>
            <a:chExt cx="8700494" cy="870543"/>
          </a:xfrm>
        </p:grpSpPr>
        <p:pic>
          <p:nvPicPr>
            <p:cNvPr id="12" name="image2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4961" y="76857"/>
              <a:ext cx="456063" cy="782756"/>
            </a:xfrm>
            <a:prstGeom prst="rect">
              <a:avLst/>
            </a:prstGeom>
          </p:spPr>
        </p:pic>
        <p:pic>
          <p:nvPicPr>
            <p:cNvPr id="13" name="Imagin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6110" y="105864"/>
              <a:ext cx="1357039" cy="594405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pic>
          <p:nvPicPr>
            <p:cNvPr id="15" name="Imagine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166" y="-10930"/>
              <a:ext cx="886516" cy="870543"/>
            </a:xfrm>
            <a:prstGeom prst="rect">
              <a:avLst/>
            </a:prstGeom>
          </p:spPr>
        </p:pic>
        <p:pic>
          <p:nvPicPr>
            <p:cNvPr id="14" name="Imagine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F0F0F"/>
                </a:clrFrom>
                <a:clrTo>
                  <a:srgbClr val="0F0F0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02655" y="148825"/>
              <a:ext cx="2089270" cy="667645"/>
            </a:xfrm>
            <a:prstGeom prst="rect">
              <a:avLst/>
            </a:prstGeom>
            <a:effectLst>
              <a:outerShdw blurRad="1219200" dist="50800" dir="5400000" algn="ctr" rotWithShape="0">
                <a:schemeClr val="accent2">
                  <a:alpha val="0"/>
                </a:schemeClr>
              </a:outerShdw>
              <a:reflection endPos="0" dir="5400000" sy="-100000" algn="bl" rotWithShape="0"/>
            </a:effectLst>
          </p:spPr>
        </p:pic>
      </p:grpSp>
      <p:sp>
        <p:nvSpPr>
          <p:cNvPr id="16" name="Dreptunghi 15"/>
          <p:cNvSpPr/>
          <p:nvPr/>
        </p:nvSpPr>
        <p:spPr>
          <a:xfrm>
            <a:off x="1948051" y="6396407"/>
            <a:ext cx="9596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Working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together</a:t>
            </a:r>
            <a:r>
              <a:rPr lang="ro-RO" sz="1000" b="1" spc="-1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for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 </a:t>
            </a:r>
            <a:r>
              <a:rPr lang="ro-RO" sz="1000" b="1" dirty="0" err="1">
                <a:solidFill>
                  <a:srgbClr val="00AF5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green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,</a:t>
            </a:r>
            <a:r>
              <a:rPr lang="ro-RO" sz="1000" b="1" spc="-2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competitive</a:t>
            </a:r>
            <a:r>
              <a:rPr lang="ro-RO" sz="1000" b="1" spc="-5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inclusive</a:t>
            </a:r>
            <a:r>
              <a:rPr lang="ro-RO" sz="1000" b="1" spc="-10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Europe</a:t>
            </a:r>
            <a:endParaRPr lang="ro-RO" sz="1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285750" indent="-285750" algn="ctr">
              <a:buFontTx/>
              <a:buChar char="-"/>
            </a:pPr>
            <a:endParaRPr lang="en-US" sz="1400" i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Dreptunghi 1"/>
          <p:cNvSpPr/>
          <p:nvPr/>
        </p:nvSpPr>
        <p:spPr>
          <a:xfrm>
            <a:off x="1576251" y="1155115"/>
            <a:ext cx="10232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b="1" dirty="0" err="1">
                <a:latin typeface="Trebuchet MS" panose="020B0603020202020204" pitchFamily="34" charset="0"/>
              </a:rPr>
              <a:t>Activitatea</a:t>
            </a:r>
            <a:r>
              <a:rPr lang="en-US" b="1" dirty="0">
                <a:latin typeface="Trebuchet MS" panose="020B0603020202020204" pitchFamily="34" charset="0"/>
              </a:rPr>
              <a:t> A.3. </a:t>
            </a:r>
            <a:r>
              <a:rPr lang="en-US" b="1" dirty="0" err="1">
                <a:latin typeface="Trebuchet MS" panose="020B0603020202020204" pitchFamily="34" charset="0"/>
              </a:rPr>
              <a:t>Evaluarea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riscurilor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și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vulnerabilităților</a:t>
            </a:r>
            <a:r>
              <a:rPr lang="en-US" b="1" dirty="0">
                <a:latin typeface="Trebuchet MS" panose="020B0603020202020204" pitchFamily="34" charset="0"/>
              </a:rPr>
              <a:t> la </a:t>
            </a:r>
            <a:r>
              <a:rPr lang="en-US" b="1" dirty="0" err="1">
                <a:latin typeface="Trebuchet MS" panose="020B0603020202020204" pitchFamily="34" charset="0"/>
              </a:rPr>
              <a:t>schimbările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climatice</a:t>
            </a:r>
            <a:endParaRPr lang="en-US" b="1" dirty="0">
              <a:latin typeface="Trebuchet MS" panose="020B0603020202020204" pitchFamily="34" charset="0"/>
            </a:endParaRPr>
          </a:p>
        </p:txBody>
      </p:sp>
      <p:pic>
        <p:nvPicPr>
          <p:cNvPr id="9" name="Google Shape;469;p5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416436" y="1584396"/>
            <a:ext cx="5257304" cy="1277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470;p5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63673" y="3424983"/>
            <a:ext cx="5945149" cy="291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reptunghi 2"/>
          <p:cNvSpPr/>
          <p:nvPr/>
        </p:nvSpPr>
        <p:spPr>
          <a:xfrm>
            <a:off x="1576251" y="2301932"/>
            <a:ext cx="4199315" cy="2900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600" b="1" dirty="0" err="1">
                <a:latin typeface="Trebuchet MS" panose="020B0603020202020204" pitchFamily="34" charset="0"/>
              </a:rPr>
              <a:t>Vulnerabilitatea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reprezintă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latin typeface="Trebuchet MS" panose="020B0603020202020204" pitchFamily="34" charset="0"/>
              </a:rPr>
              <a:t>măsura</a:t>
            </a:r>
            <a:r>
              <a:rPr lang="en-GB" sz="1600" i="1" dirty="0"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latin typeface="Trebuchet MS" panose="020B0603020202020204" pitchFamily="34" charset="0"/>
              </a:rPr>
              <a:t>în</a:t>
            </a:r>
            <a:r>
              <a:rPr lang="en-GB" sz="1600" i="1" dirty="0">
                <a:latin typeface="Trebuchet MS" panose="020B0603020202020204" pitchFamily="34" charset="0"/>
              </a:rPr>
              <a:t> care un </a:t>
            </a:r>
            <a:r>
              <a:rPr lang="en-GB" sz="1600" i="1" dirty="0" err="1">
                <a:latin typeface="Trebuchet MS" panose="020B0603020202020204" pitchFamily="34" charset="0"/>
              </a:rPr>
              <a:t>sistem</a:t>
            </a:r>
            <a:r>
              <a:rPr lang="en-GB" sz="1600" i="1" dirty="0"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latin typeface="Trebuchet MS" panose="020B0603020202020204" pitchFamily="34" charset="0"/>
              </a:rPr>
              <a:t>poate</a:t>
            </a:r>
            <a:r>
              <a:rPr lang="en-GB" sz="1600" i="1" dirty="0">
                <a:latin typeface="Trebuchet MS" panose="020B0603020202020204" pitchFamily="34" charset="0"/>
              </a:rPr>
              <a:t> fi </a:t>
            </a:r>
            <a:r>
              <a:rPr lang="en-GB" sz="1600" i="1" dirty="0" err="1">
                <a:latin typeface="Trebuchet MS" panose="020B0603020202020204" pitchFamily="34" charset="0"/>
              </a:rPr>
              <a:t>afectat</a:t>
            </a:r>
            <a:r>
              <a:rPr lang="en-GB" sz="1600" i="1" dirty="0"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latin typeface="Trebuchet MS" panose="020B0603020202020204" pitchFamily="34" charset="0"/>
              </a:rPr>
              <a:t>în</a:t>
            </a:r>
            <a:r>
              <a:rPr lang="en-GB" sz="1600" i="1" dirty="0"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latin typeface="Trebuchet MS" panose="020B0603020202020204" pitchFamily="34" charset="0"/>
              </a:rPr>
              <a:t>urma</a:t>
            </a:r>
            <a:r>
              <a:rPr lang="en-GB" sz="1600" i="1" dirty="0"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latin typeface="Trebuchet MS" panose="020B0603020202020204" pitchFamily="34" charset="0"/>
              </a:rPr>
              <a:t>impactului</a:t>
            </a:r>
            <a:r>
              <a:rPr lang="en-GB" sz="1600" i="1" dirty="0"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latin typeface="Trebuchet MS" panose="020B0603020202020204" pitchFamily="34" charset="0"/>
              </a:rPr>
              <a:t>unui</a:t>
            </a:r>
            <a:r>
              <a:rPr lang="en-GB" sz="1600" i="1" dirty="0">
                <a:latin typeface="Trebuchet MS" panose="020B0603020202020204" pitchFamily="34" charset="0"/>
              </a:rPr>
              <a:t> hazard </a:t>
            </a:r>
            <a:r>
              <a:rPr lang="en-GB" sz="1600" i="1" dirty="0" err="1">
                <a:latin typeface="Trebuchet MS" panose="020B0603020202020204" pitchFamily="34" charset="0"/>
              </a:rPr>
              <a:t>și</a:t>
            </a:r>
            <a:r>
              <a:rPr lang="en-GB" sz="1600" i="1" dirty="0"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latin typeface="Trebuchet MS" panose="020B0603020202020204" pitchFamily="34" charset="0"/>
              </a:rPr>
              <a:t>cuprinde</a:t>
            </a:r>
            <a:r>
              <a:rPr lang="en-GB" sz="1600" i="1" dirty="0"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latin typeface="Trebuchet MS" panose="020B0603020202020204" pitchFamily="34" charset="0"/>
              </a:rPr>
              <a:t>totalitatea</a:t>
            </a:r>
            <a:r>
              <a:rPr lang="en-GB" sz="1600" i="1" dirty="0"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latin typeface="Trebuchet MS" panose="020B0603020202020204" pitchFamily="34" charset="0"/>
              </a:rPr>
              <a:t>condiţiilor</a:t>
            </a:r>
            <a:r>
              <a:rPr lang="en-GB" sz="1600" i="1" dirty="0"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latin typeface="Trebuchet MS" panose="020B0603020202020204" pitchFamily="34" charset="0"/>
              </a:rPr>
              <a:t>fizice</a:t>
            </a:r>
            <a:r>
              <a:rPr lang="en-GB" sz="1600" i="1" dirty="0">
                <a:latin typeface="Trebuchet MS" panose="020B0603020202020204" pitchFamily="34" charset="0"/>
              </a:rPr>
              <a:t>, </a:t>
            </a:r>
            <a:r>
              <a:rPr lang="en-GB" sz="1600" i="1" dirty="0" err="1">
                <a:latin typeface="Trebuchet MS" panose="020B0603020202020204" pitchFamily="34" charset="0"/>
              </a:rPr>
              <a:t>sociale</a:t>
            </a:r>
            <a:r>
              <a:rPr lang="en-GB" sz="1600" i="1" dirty="0">
                <a:latin typeface="Trebuchet MS" panose="020B0603020202020204" pitchFamily="34" charset="0"/>
              </a:rPr>
              <a:t>, </a:t>
            </a:r>
            <a:r>
              <a:rPr lang="en-GB" sz="1600" i="1" dirty="0" err="1">
                <a:latin typeface="Trebuchet MS" panose="020B0603020202020204" pitchFamily="34" charset="0"/>
              </a:rPr>
              <a:t>economice</a:t>
            </a:r>
            <a:r>
              <a:rPr lang="en-GB" sz="1600" i="1" dirty="0"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latin typeface="Trebuchet MS" panose="020B0603020202020204" pitchFamily="34" charset="0"/>
              </a:rPr>
              <a:t>și</a:t>
            </a:r>
            <a:r>
              <a:rPr lang="en-GB" sz="1600" i="1" dirty="0">
                <a:latin typeface="Trebuchet MS" panose="020B0603020202020204" pitchFamily="34" charset="0"/>
              </a:rPr>
              <a:t> de </a:t>
            </a:r>
            <a:r>
              <a:rPr lang="en-GB" sz="1600" i="1" dirty="0" err="1">
                <a:latin typeface="Trebuchet MS" panose="020B0603020202020204" pitchFamily="34" charset="0"/>
              </a:rPr>
              <a:t>mediu</a:t>
            </a:r>
            <a:r>
              <a:rPr lang="en-GB" sz="1600" i="1" dirty="0">
                <a:latin typeface="Trebuchet MS" panose="020B0603020202020204" pitchFamily="34" charset="0"/>
              </a:rPr>
              <a:t> care </a:t>
            </a:r>
            <a:r>
              <a:rPr lang="en-GB" sz="1600" i="1" dirty="0" err="1">
                <a:latin typeface="Trebuchet MS" panose="020B0603020202020204" pitchFamily="34" charset="0"/>
              </a:rPr>
              <a:t>mărește</a:t>
            </a:r>
            <a:r>
              <a:rPr lang="en-GB" sz="1600" i="1" dirty="0"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latin typeface="Trebuchet MS" panose="020B0603020202020204" pitchFamily="34" charset="0"/>
              </a:rPr>
              <a:t>susceptibilitatea</a:t>
            </a:r>
            <a:r>
              <a:rPr lang="en-GB" sz="1600" i="1" dirty="0"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latin typeface="Trebuchet MS" panose="020B0603020202020204" pitchFamily="34" charset="0"/>
              </a:rPr>
              <a:t>sistemului</a:t>
            </a:r>
            <a:r>
              <a:rPr lang="en-GB" sz="1600" i="1" dirty="0">
                <a:latin typeface="Trebuchet MS" panose="020B0603020202020204" pitchFamily="34" charset="0"/>
              </a:rPr>
              <a:t> respective</a:t>
            </a:r>
          </a:p>
          <a:p>
            <a:pPr marL="285750" lvl="0" indent="-285750" algn="just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endParaRPr lang="en-GB" sz="1600" dirty="0">
              <a:latin typeface="Trebuchet MS" panose="020B0603020202020204" pitchFamily="34" charset="0"/>
            </a:endParaRPr>
          </a:p>
          <a:p>
            <a:pPr marL="285750" lvl="0" indent="-285750" algn="just">
              <a:lnSpc>
                <a:spcPct val="115000"/>
              </a:lnSpc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GB" sz="1600" dirty="0" err="1">
                <a:latin typeface="Trebuchet MS" panose="020B0603020202020204" pitchFamily="34" charset="0"/>
              </a:rPr>
              <a:t>Aceasta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este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descrisa</a:t>
            </a:r>
            <a:r>
              <a:rPr lang="en-GB" sz="1600" dirty="0">
                <a:latin typeface="Trebuchet MS" panose="020B0603020202020204" pitchFamily="34" charset="0"/>
              </a:rPr>
              <a:t> ca o </a:t>
            </a:r>
            <a:r>
              <a:rPr lang="en-GB" sz="1600" dirty="0" err="1">
                <a:latin typeface="Trebuchet MS" panose="020B0603020202020204" pitchFamily="34" charset="0"/>
              </a:rPr>
              <a:t>funcție</a:t>
            </a:r>
            <a:r>
              <a:rPr lang="en-GB" sz="1600" dirty="0">
                <a:latin typeface="Trebuchet MS" panose="020B0603020202020204" pitchFamily="34" charset="0"/>
              </a:rPr>
              <a:t> a </a:t>
            </a:r>
            <a:r>
              <a:rPr lang="en-GB" sz="1600" dirty="0" err="1">
                <a:latin typeface="Trebuchet MS" panose="020B0603020202020204" pitchFamily="34" charset="0"/>
              </a:rPr>
              <a:t>indicilor</a:t>
            </a:r>
            <a:r>
              <a:rPr lang="en-GB" sz="1600" dirty="0">
                <a:latin typeface="Trebuchet MS" panose="020B0603020202020204" pitchFamily="34" charset="0"/>
              </a:rPr>
              <a:t> de </a:t>
            </a:r>
            <a:r>
              <a:rPr lang="en-GB" sz="1600" dirty="0" err="1">
                <a:latin typeface="Trebuchet MS" panose="020B0603020202020204" pitchFamily="34" charset="0"/>
              </a:rPr>
              <a:t>expunere</a:t>
            </a:r>
            <a:r>
              <a:rPr lang="en-GB" sz="1600" dirty="0">
                <a:latin typeface="Trebuchet MS" panose="020B0603020202020204" pitchFamily="34" charset="0"/>
              </a:rPr>
              <a:t>, </a:t>
            </a:r>
            <a:r>
              <a:rPr lang="en-GB" sz="1600" dirty="0" err="1">
                <a:latin typeface="Trebuchet MS" panose="020B0603020202020204" pitchFamily="34" charset="0"/>
              </a:rPr>
              <a:t>sensibilitate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și</a:t>
            </a:r>
            <a:r>
              <a:rPr lang="en-GB" sz="1600" dirty="0">
                <a:latin typeface="Trebuchet MS" panose="020B0603020202020204" pitchFamily="34" charset="0"/>
              </a:rPr>
              <a:t> capacitate de </a:t>
            </a:r>
            <a:r>
              <a:rPr lang="en-GB" sz="1600" dirty="0" err="1">
                <a:latin typeface="Trebuchet MS" panose="020B0603020202020204" pitchFamily="34" charset="0"/>
              </a:rPr>
              <a:t>adaptare</a:t>
            </a:r>
            <a:r>
              <a:rPr lang="en-GB" sz="1600" dirty="0">
                <a:latin typeface="Trebuchet MS" panose="020B0603020202020204" pitchFamily="34" charset="0"/>
              </a:rPr>
              <a:t>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1480512-8543-389B-DBDB-931D0D417735}"/>
              </a:ext>
            </a:extLst>
          </p:cNvPr>
          <p:cNvSpPr txBox="1"/>
          <p:nvPr/>
        </p:nvSpPr>
        <p:spPr>
          <a:xfrm>
            <a:off x="6244372" y="2963318"/>
            <a:ext cx="60942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i="1" dirty="0" err="1">
                <a:latin typeface="Trebuchet MS" panose="020B0603020202020204" pitchFamily="34" charset="0"/>
              </a:rPr>
              <a:t>Pașii</a:t>
            </a:r>
            <a:r>
              <a:rPr lang="en-GB" sz="1200" i="1" dirty="0">
                <a:latin typeface="Trebuchet MS" panose="020B0603020202020204" pitchFamily="34" charset="0"/>
              </a:rPr>
              <a:t> </a:t>
            </a:r>
            <a:r>
              <a:rPr lang="en-GB" sz="1200" i="1" dirty="0" err="1">
                <a:latin typeface="Trebuchet MS" panose="020B0603020202020204" pitchFamily="34" charset="0"/>
              </a:rPr>
              <a:t>principali</a:t>
            </a:r>
            <a:r>
              <a:rPr lang="en-GB" sz="1200" i="1" dirty="0">
                <a:latin typeface="Trebuchet MS" panose="020B0603020202020204" pitchFamily="34" charset="0"/>
              </a:rPr>
              <a:t> </a:t>
            </a:r>
            <a:r>
              <a:rPr lang="en-GB" sz="1200" i="1" dirty="0" err="1">
                <a:latin typeface="Trebuchet MS" panose="020B0603020202020204" pitchFamily="34" charset="0"/>
              </a:rPr>
              <a:t>pentru</a:t>
            </a:r>
            <a:r>
              <a:rPr lang="en-GB" sz="1200" i="1" dirty="0">
                <a:latin typeface="Trebuchet MS" panose="020B0603020202020204" pitchFamily="34" charset="0"/>
              </a:rPr>
              <a:t> </a:t>
            </a:r>
            <a:r>
              <a:rPr lang="en-GB" sz="1200" i="1" dirty="0" err="1">
                <a:latin typeface="Trebuchet MS" panose="020B0603020202020204" pitchFamily="34" charset="0"/>
              </a:rPr>
              <a:t>agregarea</a:t>
            </a:r>
            <a:r>
              <a:rPr lang="en-GB" sz="1200" i="1" dirty="0">
                <a:latin typeface="Trebuchet MS" panose="020B0603020202020204" pitchFamily="34" charset="0"/>
              </a:rPr>
              <a:t> </a:t>
            </a:r>
            <a:r>
              <a:rPr lang="en-GB" sz="1200" i="1" dirty="0" err="1">
                <a:latin typeface="Trebuchet MS" panose="020B0603020202020204" pitchFamily="34" charset="0"/>
              </a:rPr>
              <a:t>componentelor</a:t>
            </a:r>
            <a:r>
              <a:rPr lang="en-GB" sz="1200" i="1" dirty="0">
                <a:latin typeface="Trebuchet MS" panose="020B0603020202020204" pitchFamily="34" charset="0"/>
              </a:rPr>
              <a:t> </a:t>
            </a:r>
            <a:r>
              <a:rPr lang="en-GB" sz="1200" i="1" dirty="0" err="1">
                <a:latin typeface="Trebuchet MS" panose="020B0603020202020204" pitchFamily="34" charset="0"/>
              </a:rPr>
              <a:t>principale</a:t>
            </a:r>
            <a:r>
              <a:rPr lang="en-GB" sz="1200" i="1" dirty="0">
                <a:latin typeface="Trebuchet MS" panose="020B0603020202020204" pitchFamily="34" charset="0"/>
              </a:rPr>
              <a:t> in </a:t>
            </a:r>
            <a:r>
              <a:rPr lang="en-GB" sz="1200" i="1" dirty="0" err="1">
                <a:latin typeface="Trebuchet MS" panose="020B0603020202020204" pitchFamily="34" charset="0"/>
              </a:rPr>
              <a:t>evaluarea</a:t>
            </a:r>
            <a:r>
              <a:rPr lang="en-GB" sz="1200" i="1" dirty="0">
                <a:latin typeface="Trebuchet MS" panose="020B0603020202020204" pitchFamily="34" charset="0"/>
              </a:rPr>
              <a:t> </a:t>
            </a:r>
            <a:r>
              <a:rPr lang="en-GB" sz="1200" i="1" dirty="0" err="1">
                <a:latin typeface="Trebuchet MS" panose="020B0603020202020204" pitchFamily="34" charset="0"/>
              </a:rPr>
              <a:t>vulnerabilității</a:t>
            </a:r>
            <a:endParaRPr lang="en-GB" sz="1200" i="1" dirty="0"/>
          </a:p>
        </p:txBody>
      </p:sp>
    </p:spTree>
    <p:extLst>
      <p:ext uri="{BB962C8B-B14F-4D97-AF65-F5344CB8AC3E}">
        <p14:creationId xmlns:p14="http://schemas.microsoft.com/office/powerpoint/2010/main" val="4141908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re 10"/>
          <p:cNvGrpSpPr/>
          <p:nvPr/>
        </p:nvGrpSpPr>
        <p:grpSpPr>
          <a:xfrm>
            <a:off x="1948051" y="92831"/>
            <a:ext cx="8700494" cy="870543"/>
            <a:chOff x="1902655" y="-10930"/>
            <a:chExt cx="8700494" cy="870543"/>
          </a:xfrm>
        </p:grpSpPr>
        <p:pic>
          <p:nvPicPr>
            <p:cNvPr id="12" name="image2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4961" y="76857"/>
              <a:ext cx="456063" cy="782756"/>
            </a:xfrm>
            <a:prstGeom prst="rect">
              <a:avLst/>
            </a:prstGeom>
          </p:spPr>
        </p:pic>
        <p:pic>
          <p:nvPicPr>
            <p:cNvPr id="13" name="Imagin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6110" y="105864"/>
              <a:ext cx="1357039" cy="594405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pic>
          <p:nvPicPr>
            <p:cNvPr id="15" name="Imagine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166" y="-10930"/>
              <a:ext cx="886516" cy="870543"/>
            </a:xfrm>
            <a:prstGeom prst="rect">
              <a:avLst/>
            </a:prstGeom>
          </p:spPr>
        </p:pic>
        <p:pic>
          <p:nvPicPr>
            <p:cNvPr id="14" name="Imagine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F0F0F"/>
                </a:clrFrom>
                <a:clrTo>
                  <a:srgbClr val="0F0F0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02655" y="148825"/>
              <a:ext cx="2089270" cy="667645"/>
            </a:xfrm>
            <a:prstGeom prst="rect">
              <a:avLst/>
            </a:prstGeom>
            <a:effectLst>
              <a:outerShdw blurRad="1219200" dist="50800" dir="5400000" algn="ctr" rotWithShape="0">
                <a:schemeClr val="accent2">
                  <a:alpha val="0"/>
                </a:schemeClr>
              </a:outerShdw>
              <a:reflection endPos="0" dir="5400000" sy="-100000" algn="bl" rotWithShape="0"/>
            </a:effectLst>
          </p:spPr>
        </p:pic>
      </p:grpSp>
      <p:sp>
        <p:nvSpPr>
          <p:cNvPr id="16" name="Dreptunghi 15"/>
          <p:cNvSpPr/>
          <p:nvPr/>
        </p:nvSpPr>
        <p:spPr>
          <a:xfrm>
            <a:off x="1948051" y="6256538"/>
            <a:ext cx="9596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Working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together</a:t>
            </a:r>
            <a:r>
              <a:rPr lang="ro-RO" sz="1000" b="1" spc="-1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for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 </a:t>
            </a:r>
            <a:r>
              <a:rPr lang="ro-RO" sz="1000" b="1" dirty="0" err="1">
                <a:solidFill>
                  <a:srgbClr val="00AF5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green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,</a:t>
            </a:r>
            <a:r>
              <a:rPr lang="ro-RO" sz="1000" b="1" spc="-2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competitive</a:t>
            </a:r>
            <a:r>
              <a:rPr lang="ro-RO" sz="1000" b="1" spc="-5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inclusive</a:t>
            </a:r>
            <a:r>
              <a:rPr lang="ro-RO" sz="1000" b="1" spc="-10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Europe</a:t>
            </a:r>
            <a:endParaRPr lang="ro-RO" sz="1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285750" indent="-285750" algn="ctr">
              <a:buFontTx/>
              <a:buChar char="-"/>
            </a:pPr>
            <a:endParaRPr lang="en-US" sz="1400" i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Dreptunghi 1"/>
          <p:cNvSpPr/>
          <p:nvPr/>
        </p:nvSpPr>
        <p:spPr>
          <a:xfrm>
            <a:off x="1576251" y="1155115"/>
            <a:ext cx="10232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b="1" dirty="0" err="1">
                <a:latin typeface="Trebuchet MS" panose="020B0603020202020204" pitchFamily="34" charset="0"/>
              </a:rPr>
              <a:t>Activitatea</a:t>
            </a:r>
            <a:r>
              <a:rPr lang="en-US" b="1" dirty="0">
                <a:latin typeface="Trebuchet MS" panose="020B0603020202020204" pitchFamily="34" charset="0"/>
              </a:rPr>
              <a:t> A.3. </a:t>
            </a:r>
            <a:r>
              <a:rPr lang="en-US" b="1" dirty="0" err="1">
                <a:latin typeface="Trebuchet MS" panose="020B0603020202020204" pitchFamily="34" charset="0"/>
              </a:rPr>
              <a:t>Evaluarea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riscurilor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și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vulnerabilităților</a:t>
            </a:r>
            <a:r>
              <a:rPr lang="en-US" b="1" dirty="0">
                <a:latin typeface="Trebuchet MS" panose="020B0603020202020204" pitchFamily="34" charset="0"/>
              </a:rPr>
              <a:t> la </a:t>
            </a:r>
            <a:r>
              <a:rPr lang="en-US" b="1" dirty="0" err="1">
                <a:latin typeface="Trebuchet MS" panose="020B0603020202020204" pitchFamily="34" charset="0"/>
              </a:rPr>
              <a:t>schimbările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climatice</a:t>
            </a:r>
            <a:endParaRPr lang="en-US" b="1" dirty="0">
              <a:latin typeface="Trebuchet MS" panose="020B0603020202020204" pitchFamily="34" charset="0"/>
            </a:endParaRPr>
          </a:p>
        </p:txBody>
      </p:sp>
      <p:pic>
        <p:nvPicPr>
          <p:cNvPr id="17" name="Google Shape;476;p5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48051" y="1631559"/>
            <a:ext cx="3990150" cy="3061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479;p55"/>
          <p:cNvSpPr txBox="1"/>
          <p:nvPr/>
        </p:nvSpPr>
        <p:spPr>
          <a:xfrm>
            <a:off x="6299191" y="1869511"/>
            <a:ext cx="5245227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latin typeface="Trebuchet MS" panose="020B0603020202020204" pitchFamily="34" charset="0"/>
              </a:rPr>
              <a:t>Evaluarea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vulnerabilității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reprezinta</a:t>
            </a:r>
            <a:r>
              <a:rPr lang="en-GB" dirty="0">
                <a:latin typeface="Trebuchet MS" panose="020B0603020202020204" pitchFamily="34" charset="0"/>
              </a:rPr>
              <a:t> un pas </a:t>
            </a:r>
            <a:r>
              <a:rPr lang="en-GB" dirty="0" err="1">
                <a:latin typeface="Trebuchet MS" panose="020B0603020202020204" pitchFamily="34" charset="0"/>
              </a:rPr>
              <a:t>preliminar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pentru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viitoarea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evaluare</a:t>
            </a:r>
            <a:r>
              <a:rPr lang="en-GB" dirty="0">
                <a:latin typeface="Trebuchet MS" panose="020B0603020202020204" pitchFamily="34" charset="0"/>
              </a:rPr>
              <a:t> a </a:t>
            </a:r>
            <a:r>
              <a:rPr lang="en-GB" dirty="0" err="1">
                <a:latin typeface="Trebuchet MS" panose="020B0603020202020204" pitchFamily="34" charset="0"/>
              </a:rPr>
              <a:t>riscurilor</a:t>
            </a:r>
            <a:r>
              <a:rPr lang="en-GB" dirty="0">
                <a:latin typeface="Trebuchet MS" panose="020B0603020202020204" pitchFamily="34" charset="0"/>
              </a:rPr>
              <a:t>: </a:t>
            </a:r>
            <a:r>
              <a:rPr lang="en-GB" i="1" dirty="0" err="1">
                <a:latin typeface="Trebuchet MS" panose="020B0603020202020204" pitchFamily="34" charset="0"/>
              </a:rPr>
              <a:t>prin</a:t>
            </a:r>
            <a:r>
              <a:rPr lang="en-GB" i="1" dirty="0">
                <a:latin typeface="Trebuchet MS" panose="020B0603020202020204" pitchFamily="34" charset="0"/>
              </a:rPr>
              <a:t> </a:t>
            </a:r>
            <a:r>
              <a:rPr lang="en-GB" i="1" dirty="0" err="1">
                <a:latin typeface="Trebuchet MS" panose="020B0603020202020204" pitchFamily="34" charset="0"/>
              </a:rPr>
              <a:t>determinarea</a:t>
            </a:r>
            <a:r>
              <a:rPr lang="en-GB" i="1" dirty="0">
                <a:latin typeface="Trebuchet MS" panose="020B0603020202020204" pitchFamily="34" charset="0"/>
              </a:rPr>
              <a:t> </a:t>
            </a:r>
            <a:r>
              <a:rPr lang="en-GB" i="1" dirty="0" err="1">
                <a:latin typeface="Trebuchet MS" panose="020B0603020202020204" pitchFamily="34" charset="0"/>
              </a:rPr>
              <a:t>vulnerabilității</a:t>
            </a:r>
            <a:r>
              <a:rPr lang="en-GB" i="1" dirty="0">
                <a:latin typeface="Trebuchet MS" panose="020B0603020202020204" pitchFamily="34" charset="0"/>
              </a:rPr>
              <a:t> se </a:t>
            </a:r>
            <a:r>
              <a:rPr lang="en-GB" i="1" dirty="0" err="1">
                <a:latin typeface="Trebuchet MS" panose="020B0603020202020204" pitchFamily="34" charset="0"/>
              </a:rPr>
              <a:t>poate</a:t>
            </a:r>
            <a:r>
              <a:rPr lang="en-GB" i="1" dirty="0">
                <a:latin typeface="Trebuchet MS" panose="020B0603020202020204" pitchFamily="34" charset="0"/>
              </a:rPr>
              <a:t> </a:t>
            </a:r>
            <a:r>
              <a:rPr lang="en-GB" i="1" dirty="0" err="1">
                <a:latin typeface="Trebuchet MS" panose="020B0603020202020204" pitchFamily="34" charset="0"/>
              </a:rPr>
              <a:t>efectua</a:t>
            </a:r>
            <a:r>
              <a:rPr lang="en-GB" i="1" dirty="0">
                <a:latin typeface="Trebuchet MS" panose="020B0603020202020204" pitchFamily="34" charset="0"/>
              </a:rPr>
              <a:t> </a:t>
            </a:r>
            <a:r>
              <a:rPr lang="en-GB" i="1" dirty="0" err="1">
                <a:latin typeface="Trebuchet MS" panose="020B0603020202020204" pitchFamily="34" charset="0"/>
              </a:rPr>
              <a:t>evaluarea</a:t>
            </a:r>
            <a:r>
              <a:rPr lang="en-GB" i="1" dirty="0">
                <a:latin typeface="Trebuchet MS" panose="020B0603020202020204" pitchFamily="34" charset="0"/>
              </a:rPr>
              <a:t> </a:t>
            </a:r>
            <a:r>
              <a:rPr lang="en-GB" i="1" dirty="0" err="1">
                <a:latin typeface="Trebuchet MS" panose="020B0603020202020204" pitchFamily="34" charset="0"/>
              </a:rPr>
              <a:t>riscurilor</a:t>
            </a:r>
            <a:r>
              <a:rPr lang="en-GB" i="1" dirty="0">
                <a:latin typeface="Trebuchet MS" panose="020B0603020202020204" pitchFamily="34" charset="0"/>
              </a:rPr>
              <a:t> </a:t>
            </a:r>
            <a:r>
              <a:rPr lang="en-GB" i="1" dirty="0" err="1">
                <a:latin typeface="Trebuchet MS" panose="020B0603020202020204" pitchFamily="34" charset="0"/>
              </a:rPr>
              <a:t>pentru</a:t>
            </a:r>
            <a:r>
              <a:rPr lang="en-GB" i="1" dirty="0">
                <a:latin typeface="Trebuchet MS" panose="020B0603020202020204" pitchFamily="34" charset="0"/>
              </a:rPr>
              <a:t> un </a:t>
            </a:r>
            <a:r>
              <a:rPr lang="en-GB" i="1" dirty="0" err="1">
                <a:latin typeface="Trebuchet MS" panose="020B0603020202020204" pitchFamily="34" charset="0"/>
              </a:rPr>
              <a:t>anumit</a:t>
            </a:r>
            <a:r>
              <a:rPr lang="en-GB" i="1" dirty="0">
                <a:latin typeface="Trebuchet MS" panose="020B0603020202020204" pitchFamily="34" charset="0"/>
              </a:rPr>
              <a:t> tip de impact la care </a:t>
            </a:r>
            <a:r>
              <a:rPr lang="en-GB" i="1" dirty="0" err="1">
                <a:latin typeface="Trebuchet MS" panose="020B0603020202020204" pitchFamily="34" charset="0"/>
              </a:rPr>
              <a:t>comunitatea</a:t>
            </a:r>
            <a:r>
              <a:rPr lang="en-GB" i="1" dirty="0">
                <a:latin typeface="Trebuchet MS" panose="020B0603020202020204" pitchFamily="34" charset="0"/>
              </a:rPr>
              <a:t> </a:t>
            </a:r>
            <a:r>
              <a:rPr lang="en-GB" i="1" dirty="0" err="1">
                <a:latin typeface="Trebuchet MS" panose="020B0603020202020204" pitchFamily="34" charset="0"/>
              </a:rPr>
              <a:t>prezinta</a:t>
            </a:r>
            <a:r>
              <a:rPr lang="en-GB" i="1" dirty="0">
                <a:latin typeface="Trebuchet MS" panose="020B0603020202020204" pitchFamily="34" charset="0"/>
              </a:rPr>
              <a:t> un </a:t>
            </a:r>
            <a:r>
              <a:rPr lang="en-GB" i="1" dirty="0" err="1">
                <a:latin typeface="Trebuchet MS" panose="020B0603020202020204" pitchFamily="34" charset="0"/>
              </a:rPr>
              <a:t>risc</a:t>
            </a:r>
            <a:r>
              <a:rPr lang="en-GB" i="1" dirty="0">
                <a:latin typeface="Trebuchet MS" panose="020B0603020202020204" pitchFamily="34" charset="0"/>
              </a:rPr>
              <a:t> </a:t>
            </a:r>
            <a:r>
              <a:rPr lang="en-GB" i="1" dirty="0" err="1">
                <a:latin typeface="Trebuchet MS" panose="020B0603020202020204" pitchFamily="34" charset="0"/>
              </a:rPr>
              <a:t>ridicat</a:t>
            </a:r>
            <a:endParaRPr i="1" dirty="0"/>
          </a:p>
        </p:txBody>
      </p:sp>
      <p:sp>
        <p:nvSpPr>
          <p:cNvPr id="19" name="Google Shape;477;p55"/>
          <p:cNvSpPr txBox="1"/>
          <p:nvPr/>
        </p:nvSpPr>
        <p:spPr>
          <a:xfrm>
            <a:off x="2622195" y="4895842"/>
            <a:ext cx="9441986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 err="1">
                <a:latin typeface="Trebuchet MS" panose="020B0603020202020204" pitchFamily="34" charset="0"/>
              </a:rPr>
              <a:t>În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cadrul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evaluarii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schimbărilor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climatice</a:t>
            </a:r>
            <a:r>
              <a:rPr lang="en-GB" dirty="0">
                <a:latin typeface="Trebuchet MS" panose="020B0603020202020204" pitchFamily="34" charset="0"/>
              </a:rPr>
              <a:t>, </a:t>
            </a:r>
            <a:r>
              <a:rPr lang="en-GB" dirty="0" err="1">
                <a:latin typeface="Trebuchet MS" panose="020B0603020202020204" pitchFamily="34" charset="0"/>
              </a:rPr>
              <a:t>riscul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este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definit</a:t>
            </a:r>
            <a:r>
              <a:rPr lang="en-GB" dirty="0">
                <a:latin typeface="Trebuchet MS" panose="020B0603020202020204" pitchFamily="34" charset="0"/>
              </a:rPr>
              <a:t>, </a:t>
            </a:r>
            <a:r>
              <a:rPr lang="en-GB" dirty="0" err="1">
                <a:latin typeface="Trebuchet MS" panose="020B0603020202020204" pitchFamily="34" charset="0"/>
              </a:rPr>
              <a:t>în</a:t>
            </a:r>
            <a:r>
              <a:rPr lang="en-GB" dirty="0">
                <a:latin typeface="Trebuchet MS" panose="020B0603020202020204" pitchFamily="34" charset="0"/>
              </a:rPr>
              <a:t> general, ca </a:t>
            </a:r>
            <a:r>
              <a:rPr lang="en-GB" dirty="0" err="1">
                <a:latin typeface="Trebuchet MS" panose="020B0603020202020204" pitchFamily="34" charset="0"/>
              </a:rPr>
              <a:t>fiind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produsul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consecințelor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unui</a:t>
            </a:r>
            <a:r>
              <a:rPr lang="en-GB" dirty="0">
                <a:latin typeface="Trebuchet MS" panose="020B0603020202020204" pitchFamily="34" charset="0"/>
              </a:rPr>
              <a:t> impact </a:t>
            </a:r>
            <a:r>
              <a:rPr lang="en-GB" dirty="0" err="1">
                <a:latin typeface="Trebuchet MS" panose="020B0603020202020204" pitchFamily="34" charset="0"/>
              </a:rPr>
              <a:t>și</a:t>
            </a:r>
            <a:r>
              <a:rPr lang="en-GB" dirty="0">
                <a:latin typeface="Trebuchet MS" panose="020B0603020202020204" pitchFamily="34" charset="0"/>
              </a:rPr>
              <a:t> al </a:t>
            </a:r>
            <a:r>
              <a:rPr lang="en-GB" dirty="0" err="1">
                <a:latin typeface="Trebuchet MS" panose="020B0603020202020204" pitchFamily="34" charset="0"/>
              </a:rPr>
              <a:t>probabilității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apariției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acestuia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sau</a:t>
            </a:r>
            <a:r>
              <a:rPr lang="en-GB" dirty="0">
                <a:latin typeface="Trebuchet MS" panose="020B0603020202020204" pitchFamily="34" charset="0"/>
              </a:rPr>
              <a:t>, </a:t>
            </a:r>
            <a:r>
              <a:rPr lang="en-GB" dirty="0" err="1">
                <a:latin typeface="Trebuchet MS" panose="020B0603020202020204" pitchFamily="34" charset="0"/>
              </a:rPr>
              <a:t>mai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simplu</a:t>
            </a:r>
            <a:r>
              <a:rPr lang="en-GB" dirty="0">
                <a:latin typeface="Trebuchet MS" panose="020B0603020202020204" pitchFamily="34" charset="0"/>
              </a:rPr>
              <a:t>: </a:t>
            </a:r>
            <a:endParaRPr dirty="0">
              <a:latin typeface="Trebuchet MS" panose="020B0603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i="1" dirty="0">
              <a:solidFill>
                <a:srgbClr val="FF0000"/>
              </a:solidFill>
              <a:latin typeface="Trebuchet MS" panose="020B0603020202020204" pitchFamily="34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i="1" dirty="0">
                <a:solidFill>
                  <a:srgbClr val="FF0000"/>
                </a:solidFill>
                <a:latin typeface="Trebuchet MS" panose="020B0603020202020204" pitchFamily="34" charset="0"/>
              </a:rPr>
              <a:t>RISC = </a:t>
            </a:r>
            <a:r>
              <a:rPr lang="en-GB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consecință</a:t>
            </a:r>
            <a:r>
              <a:rPr lang="en-GB" i="1" dirty="0">
                <a:solidFill>
                  <a:srgbClr val="FF0000"/>
                </a:solidFill>
                <a:latin typeface="Trebuchet MS" panose="020B0603020202020204" pitchFamily="34" charset="0"/>
              </a:rPr>
              <a:t> x </a:t>
            </a:r>
            <a:r>
              <a:rPr lang="en-GB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probabilitate</a:t>
            </a:r>
            <a:r>
              <a:rPr lang="en-GB" i="1" dirty="0">
                <a:solidFill>
                  <a:srgbClr val="FF0000"/>
                </a:solidFill>
                <a:latin typeface="Trebuchet MS" panose="020B0603020202020204" pitchFamily="34" charset="0"/>
              </a:rPr>
              <a:t> de </a:t>
            </a:r>
            <a:r>
              <a:rPr lang="en-GB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apariție</a:t>
            </a:r>
            <a:r>
              <a:rPr lang="en-GB" i="1" dirty="0">
                <a:solidFill>
                  <a:srgbClr val="FF0000"/>
                </a:solidFill>
                <a:latin typeface="Trebuchet MS" panose="020B0603020202020204" pitchFamily="34" charset="0"/>
              </a:rPr>
              <a:t>.</a:t>
            </a:r>
            <a:endParaRPr i="1" dirty="0">
              <a:solidFill>
                <a:srgbClr val="FF000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569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re 10"/>
          <p:cNvGrpSpPr/>
          <p:nvPr/>
        </p:nvGrpSpPr>
        <p:grpSpPr>
          <a:xfrm>
            <a:off x="1948051" y="92831"/>
            <a:ext cx="8700494" cy="870543"/>
            <a:chOff x="1902655" y="-10930"/>
            <a:chExt cx="8700494" cy="870543"/>
          </a:xfrm>
        </p:grpSpPr>
        <p:pic>
          <p:nvPicPr>
            <p:cNvPr id="12" name="image2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4961" y="76857"/>
              <a:ext cx="456063" cy="782756"/>
            </a:xfrm>
            <a:prstGeom prst="rect">
              <a:avLst/>
            </a:prstGeom>
          </p:spPr>
        </p:pic>
        <p:pic>
          <p:nvPicPr>
            <p:cNvPr id="13" name="Imagin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6110" y="105864"/>
              <a:ext cx="1357039" cy="594405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pic>
          <p:nvPicPr>
            <p:cNvPr id="15" name="Imagine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166" y="-10930"/>
              <a:ext cx="886516" cy="870543"/>
            </a:xfrm>
            <a:prstGeom prst="rect">
              <a:avLst/>
            </a:prstGeom>
          </p:spPr>
        </p:pic>
        <p:pic>
          <p:nvPicPr>
            <p:cNvPr id="14" name="Imagine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F0F0F"/>
                </a:clrFrom>
                <a:clrTo>
                  <a:srgbClr val="0F0F0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02655" y="148825"/>
              <a:ext cx="2089270" cy="667645"/>
            </a:xfrm>
            <a:prstGeom prst="rect">
              <a:avLst/>
            </a:prstGeom>
            <a:effectLst>
              <a:outerShdw blurRad="1219200" dist="50800" dir="5400000" algn="ctr" rotWithShape="0">
                <a:schemeClr val="accent2">
                  <a:alpha val="0"/>
                </a:schemeClr>
              </a:outerShdw>
              <a:reflection endPos="0" dir="5400000" sy="-100000" algn="bl" rotWithShape="0"/>
            </a:effectLst>
          </p:spPr>
        </p:pic>
      </p:grpSp>
      <p:sp>
        <p:nvSpPr>
          <p:cNvPr id="16" name="Dreptunghi 15"/>
          <p:cNvSpPr/>
          <p:nvPr/>
        </p:nvSpPr>
        <p:spPr>
          <a:xfrm>
            <a:off x="1948051" y="6256538"/>
            <a:ext cx="9596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Working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together</a:t>
            </a:r>
            <a:r>
              <a:rPr lang="ro-RO" sz="1000" b="1" spc="-1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for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 </a:t>
            </a:r>
            <a:r>
              <a:rPr lang="ro-RO" sz="1000" b="1" dirty="0" err="1">
                <a:solidFill>
                  <a:srgbClr val="00AF5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green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,</a:t>
            </a:r>
            <a:r>
              <a:rPr lang="ro-RO" sz="1000" b="1" spc="-2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competitive</a:t>
            </a:r>
            <a:r>
              <a:rPr lang="ro-RO" sz="1000" b="1" spc="-5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inclusive</a:t>
            </a:r>
            <a:r>
              <a:rPr lang="ro-RO" sz="1000" b="1" spc="-10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Europe</a:t>
            </a:r>
            <a:endParaRPr lang="ro-RO" sz="1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285750" indent="-285750" algn="ctr">
              <a:buFontTx/>
              <a:buChar char="-"/>
            </a:pPr>
            <a:endParaRPr lang="en-US" sz="1400" i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Dreptunghi 1"/>
          <p:cNvSpPr/>
          <p:nvPr/>
        </p:nvSpPr>
        <p:spPr>
          <a:xfrm>
            <a:off x="1576251" y="1155115"/>
            <a:ext cx="10232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b="1" dirty="0" err="1">
                <a:latin typeface="Trebuchet MS" panose="020B0603020202020204" pitchFamily="34" charset="0"/>
              </a:rPr>
              <a:t>Activitatea</a:t>
            </a:r>
            <a:r>
              <a:rPr lang="en-US" b="1" dirty="0">
                <a:latin typeface="Trebuchet MS" panose="020B0603020202020204" pitchFamily="34" charset="0"/>
              </a:rPr>
              <a:t> A.3. </a:t>
            </a:r>
            <a:r>
              <a:rPr lang="en-US" b="1" dirty="0" err="1">
                <a:latin typeface="Trebuchet MS" panose="020B0603020202020204" pitchFamily="34" charset="0"/>
              </a:rPr>
              <a:t>Evaluarea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riscurilor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și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vulnerabilităților</a:t>
            </a:r>
            <a:r>
              <a:rPr lang="en-US" b="1" dirty="0">
                <a:latin typeface="Trebuchet MS" panose="020B0603020202020204" pitchFamily="34" charset="0"/>
              </a:rPr>
              <a:t> la </a:t>
            </a:r>
            <a:r>
              <a:rPr lang="en-US" b="1" dirty="0" err="1">
                <a:latin typeface="Trebuchet MS" panose="020B0603020202020204" pitchFamily="34" charset="0"/>
              </a:rPr>
              <a:t>schimbările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climatice</a:t>
            </a:r>
            <a:endParaRPr lang="en-US" b="1" dirty="0">
              <a:latin typeface="Trebuchet MS" panose="020B0603020202020204" pitchFamily="34" charset="0"/>
            </a:endParaRPr>
          </a:p>
        </p:txBody>
      </p:sp>
      <p:grpSp>
        <p:nvGrpSpPr>
          <p:cNvPr id="17" name="Grupare 16"/>
          <p:cNvGrpSpPr/>
          <p:nvPr/>
        </p:nvGrpSpPr>
        <p:grpSpPr>
          <a:xfrm>
            <a:off x="1895557" y="1832668"/>
            <a:ext cx="8739625" cy="4423870"/>
            <a:chOff x="2009639" y="1875532"/>
            <a:chExt cx="8739625" cy="4423870"/>
          </a:xfrm>
        </p:grpSpPr>
        <p:graphicFrame>
          <p:nvGraphicFramePr>
            <p:cNvPr id="18" name="Google Shape;484;p56"/>
            <p:cNvGraphicFramePr/>
            <p:nvPr>
              <p:extLst>
                <p:ext uri="{D42A27DB-BD31-4B8C-83A1-F6EECF244321}">
                  <p14:modId xmlns:p14="http://schemas.microsoft.com/office/powerpoint/2010/main" val="3832135237"/>
                </p:ext>
              </p:extLst>
            </p:nvPr>
          </p:nvGraphicFramePr>
          <p:xfrm>
            <a:off x="2043589" y="1875532"/>
            <a:ext cx="8705675" cy="4423870"/>
          </p:xfrm>
          <a:graphic>
            <a:graphicData uri="http://schemas.openxmlformats.org/drawingml/2006/table">
              <a:tbl>
                <a:tblPr firstRow="1" bandRow="1">
                  <a:noFill/>
                </a:tblPr>
                <a:tblGrid>
                  <a:gridCol w="1243700">
                    <a:extLst>
                      <a:ext uri="{9D8B030D-6E8A-4147-A177-3AD203B41FA5}">
                        <a16:colId xmlns:a16="http://schemas.microsoft.com/office/drawing/2014/main" val="20000"/>
                      </a:ext>
                    </a:extLst>
                  </a:gridCol>
                  <a:gridCol w="1091350">
                    <a:extLst>
                      <a:ext uri="{9D8B030D-6E8A-4147-A177-3AD203B41FA5}">
                        <a16:colId xmlns:a16="http://schemas.microsoft.com/office/drawing/2014/main" val="20001"/>
                      </a:ext>
                    </a:extLst>
                  </a:gridCol>
                  <a:gridCol w="965525">
                    <a:extLst>
                      <a:ext uri="{9D8B030D-6E8A-4147-A177-3AD203B41FA5}">
                        <a16:colId xmlns:a16="http://schemas.microsoft.com/office/drawing/2014/main" val="20002"/>
                      </a:ext>
                    </a:extLst>
                  </a:gridCol>
                  <a:gridCol w="857900">
                    <a:extLst>
                      <a:ext uri="{9D8B030D-6E8A-4147-A177-3AD203B41FA5}">
                        <a16:colId xmlns:a16="http://schemas.microsoft.com/office/drawing/2014/main" val="20003"/>
                      </a:ext>
                    </a:extLst>
                  </a:gridCol>
                  <a:gridCol w="1655525">
                    <a:extLst>
                      <a:ext uri="{9D8B030D-6E8A-4147-A177-3AD203B41FA5}">
                        <a16:colId xmlns:a16="http://schemas.microsoft.com/office/drawing/2014/main" val="20004"/>
                      </a:ext>
                    </a:extLst>
                  </a:gridCol>
                  <a:gridCol w="1063200">
                    <a:extLst>
                      <a:ext uri="{9D8B030D-6E8A-4147-A177-3AD203B41FA5}">
                        <a16:colId xmlns:a16="http://schemas.microsoft.com/office/drawing/2014/main" val="20005"/>
                      </a:ext>
                    </a:extLst>
                  </a:gridCol>
                  <a:gridCol w="1828475">
                    <a:extLst>
                      <a:ext uri="{9D8B030D-6E8A-4147-A177-3AD203B41FA5}">
                        <a16:colId xmlns:a16="http://schemas.microsoft.com/office/drawing/2014/main" val="20006"/>
                      </a:ext>
                    </a:extLst>
                  </a:gridCol>
                </a:tblGrid>
                <a:tr h="514750">
                  <a:tc gridSpan="3">
                    <a:txBody>
                      <a:bodyPr/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Vă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rugăm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să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indicați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cum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vă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așteptați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ca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schimbările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climatice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să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afecteze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intensitatea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și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frecvența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fiecărui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hazard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și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când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vă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așteptați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să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experimentați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pentru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prima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dată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aceste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schimbări</a:t>
                        </a:r>
                        <a:endParaRPr sz="9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68600" marR="68600" marT="34300" marB="34300">
                      <a:lnL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1CE4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A1CE46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gridSpan="3">
                    <a:txBody>
                      <a:bodyPr/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Vă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rugăm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să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descrieți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impactul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general al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hazardelor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viitoare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în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jurisdicția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dvs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.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și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sectoarele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,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activele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și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/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sau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serviciile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care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vor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fi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cele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mai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afectate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(</a:t>
                        </a:r>
                        <a:r>
                          <a:rPr lang="en-GB" sz="900" b="0" dirty="0" err="1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până</a:t>
                        </a:r>
                        <a:r>
                          <a:rPr lang="en-GB" sz="900" b="0" dirty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la 5)</a:t>
                        </a:r>
                        <a:endParaRPr sz="900" b="0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68600" marR="68600" marT="34300" marB="34300">
                      <a:lnL w="12700" cap="flat" cmpd="sng">
                        <a:solidFill>
                          <a:srgbClr val="A1CE4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A1CE4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A1CE46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900" b="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Vă rugăm să indicați care grupuri de populație vulnerabile vor fi cel mai afectate de hazarde viitoare</a:t>
                        </a:r>
                        <a:endParaRPr sz="900" b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68600" marR="68600" marT="34300" marB="34300">
                      <a:lnL w="12700" cap="flat" cmpd="sng">
                        <a:solidFill>
                          <a:srgbClr val="A1CE46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A1CE46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0"/>
                    </a:ext>
                  </a:extLst>
                </a:tr>
                <a:tr h="457000">
                  <a:tc>
                    <a:txBody>
                      <a:bodyPr/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90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Modificarea așteptată a frecvenței (m)</a:t>
                        </a:r>
                        <a:endParaRPr sz="9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68600" marR="68600" marT="34300" marB="34300">
                      <a:lnL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BFBFB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BFBF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90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Modificarea așteptată a intensității (m)</a:t>
                        </a:r>
                        <a:endParaRPr sz="9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68600" marR="68600" marT="34300" marB="34300">
                      <a:lnL w="12700" cap="flat" cmpd="sng">
                        <a:solidFill>
                          <a:srgbClr val="BFBFB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BFBFB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BFBF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90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Scala de timp (m)</a:t>
                        </a:r>
                        <a:endParaRPr sz="9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68600" marR="68600" marT="34300" marB="34300">
                      <a:lnL w="12700" cap="flat" cmpd="sng">
                        <a:solidFill>
                          <a:srgbClr val="BFBFB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BFBFB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BFBFBF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90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Descrierea impactului așteptat (r)</a:t>
                        </a:r>
                        <a:endParaRPr sz="9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68600" marR="68600" marT="34300" marB="34300">
                      <a:lnL w="12700" cap="flat" cmpd="sng">
                        <a:solidFill>
                          <a:srgbClr val="BFBFB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BFBFB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BFBFBF"/>
                      </a:solidFill>
                    </a:tcPr>
                  </a:tc>
                  <a:tc gridSpan="2">
                    <a:txBody>
                      <a:bodyPr/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90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Sectoarele, activele și serviciile afectate (m) (c) (selectate până la 5) și amploarea acestor impacturi (m)</a:t>
                        </a:r>
                        <a:endParaRPr sz="9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68600" marR="68600" marT="34300" marB="34300">
                      <a:lnL w="12700" cap="flat" cmpd="sng">
                        <a:solidFill>
                          <a:srgbClr val="BFBFB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rgbClr val="BFBFB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BFBFBF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900">
                            <a:solidFill>
                              <a:schemeClr val="dk1"/>
                            </a:solidFill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Grupuri vulnerabile afectate (r) (c) (poate selecta mai multe pentru fiecare hazard)</a:t>
                        </a:r>
                        <a:endParaRPr sz="90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68600" marR="68600" marT="34300" marB="34300">
                      <a:lnL w="12700" cap="flat" cmpd="sng">
                        <a:solidFill>
                          <a:srgbClr val="BFBFBF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lnB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rgbClr val="BFBFBF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1"/>
                    </a:ext>
                  </a:extLst>
                </a:tr>
                <a:tr h="195875">
                  <a:tc gridSpan="7">
                    <a:txBody>
                      <a:bodyPr/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68600" marR="68600" marT="34300" marB="34300">
                      <a:lnL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R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T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T>
                      <a:solidFill>
                        <a:srgbClr val="A1CE46"/>
                      </a:solidFill>
                    </a:tcPr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extLst>
                    <a:ext uri="{0D108BD9-81ED-4DB2-BD59-A6C34878D82A}">
                      <a16:rowId xmlns:a16="http://schemas.microsoft.com/office/drawing/2014/main" val="10002"/>
                    </a:ext>
                  </a:extLst>
                </a:tr>
                <a:tr h="3068300">
                  <a:tc>
                    <a:txBody>
                      <a:bodyPr/>
                      <a:lstStyle/>
                      <a:p>
                        <a:pPr marL="127000" marR="0" lvl="0" indent="-1333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900"/>
                          <a:buChar char="o"/>
                        </a:pPr>
                        <a:r>
                          <a:rPr lang="en-GB" sz="90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Creștere</a:t>
                        </a:r>
                        <a:endParaRPr sz="90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127000" marR="0" lvl="0" indent="-1333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900"/>
                          <a:buChar char="o"/>
                        </a:pPr>
                        <a:r>
                          <a:rPr lang="en-GB" sz="90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Scădere</a:t>
                        </a:r>
                        <a:endParaRPr sz="90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127000" marR="0" lvl="0" indent="-1333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900"/>
                          <a:buChar char="o"/>
                        </a:pPr>
                        <a:r>
                          <a:rPr lang="en-GB" sz="90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Nici o schimbare</a:t>
                        </a:r>
                        <a:endParaRPr sz="120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127000" marR="0" lvl="0" indent="-1333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900"/>
                          <a:buChar char="o"/>
                        </a:pPr>
                        <a:r>
                          <a:rPr lang="en-GB" sz="90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Necunoscut</a:t>
                        </a:r>
                        <a:endParaRPr sz="90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68600" marR="68600" marT="34300" marB="34300">
                      <a:lnL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L>
                      <a:lnB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chemeClr val="l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127000" marR="0" lvl="0" indent="-1333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900"/>
                          <a:buChar char="o"/>
                        </a:pPr>
                        <a:r>
                          <a:rPr lang="en-GB" sz="90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Creștere</a:t>
                        </a:r>
                        <a:endParaRPr sz="90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127000" marR="0" lvl="0" indent="-1333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900"/>
                          <a:buChar char="o"/>
                        </a:pPr>
                        <a:r>
                          <a:rPr lang="en-GB" sz="90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Scădere</a:t>
                        </a:r>
                        <a:endParaRPr sz="90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127000" marR="0" lvl="0" indent="-1333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900"/>
                          <a:buChar char="o"/>
                        </a:pPr>
                        <a:r>
                          <a:rPr lang="en-GB" sz="90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Nici o schimbare</a:t>
                        </a:r>
                        <a:endParaRPr sz="120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127000" marR="0" lvl="0" indent="-1333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900"/>
                          <a:buChar char="o"/>
                        </a:pPr>
                        <a:r>
                          <a:rPr lang="en-GB" sz="90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Necunoscut</a:t>
                        </a:r>
                        <a:endParaRPr sz="90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68600" marR="68600" marT="34300" marB="34300">
                      <a:lnB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chemeClr val="l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127000" marR="0" lvl="0" indent="-1333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900"/>
                          <a:buChar char="o"/>
                        </a:pPr>
                        <a:r>
                          <a:rPr lang="en-GB" sz="90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Imediat</a:t>
                        </a:r>
                        <a:endParaRPr sz="120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127000" marR="0" lvl="0" indent="-1333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900"/>
                          <a:buChar char="o"/>
                        </a:pPr>
                        <a:r>
                          <a:rPr lang="en-GB" sz="90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Termen scurt</a:t>
                        </a:r>
                        <a:endParaRPr sz="120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127000" marR="0" lvl="0" indent="-1333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900"/>
                          <a:buChar char="o"/>
                        </a:pPr>
                        <a:r>
                          <a:rPr lang="en-GB" sz="90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Termen mediu</a:t>
                        </a:r>
                        <a:endParaRPr sz="120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127000" marR="0" lvl="0" indent="-1333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900"/>
                          <a:buChar char="o"/>
                        </a:pPr>
                        <a:r>
                          <a:rPr lang="en-GB" sz="90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Termen lung</a:t>
                        </a:r>
                        <a:endParaRPr sz="120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127000" marR="0" lvl="0" indent="-1333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900"/>
                          <a:buChar char="o"/>
                        </a:pPr>
                        <a:r>
                          <a:rPr lang="en-GB" sz="90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Necunoscut</a:t>
                        </a:r>
                        <a:endParaRPr sz="90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68600" marR="68600" marT="34300" marB="34300">
                      <a:lnB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chemeClr val="l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900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[</a:t>
                        </a: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câmp</a:t>
                        </a:r>
                        <a:r>
                          <a:rPr lang="en-GB" sz="900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deschis</a:t>
                        </a:r>
                        <a:r>
                          <a:rPr lang="en-GB" sz="900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]</a:t>
                        </a:r>
                        <a:endParaRPr sz="900" dirty="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68600" marR="68600" marT="34300" marB="34300">
                      <a:lnB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chemeClr val="l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127000" marR="0" lvl="0" indent="-1333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900"/>
                          <a:buChar char="o"/>
                        </a:pPr>
                        <a:r>
                          <a:rPr lang="en-GB" sz="900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Transport</a:t>
                        </a:r>
                        <a:endParaRPr sz="1200" dirty="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127000" marR="0" lvl="0" indent="-1333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900"/>
                          <a:buChar char="o"/>
                        </a:pP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Energie</a:t>
                        </a:r>
                        <a:endParaRPr sz="1200" dirty="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127000" marR="0" lvl="0" indent="-1333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900"/>
                          <a:buChar char="o"/>
                        </a:pPr>
                        <a:r>
                          <a:rPr lang="en-GB" sz="900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TIC (</a:t>
                        </a: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Tehnologia</a:t>
                        </a:r>
                        <a:r>
                          <a:rPr lang="en-GB" sz="900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informației</a:t>
                        </a:r>
                        <a:r>
                          <a:rPr lang="en-GB" sz="900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și</a:t>
                        </a:r>
                        <a:r>
                          <a:rPr lang="en-GB" sz="900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comunicațiilor</a:t>
                        </a:r>
                        <a:r>
                          <a:rPr lang="en-GB" sz="900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)</a:t>
                        </a:r>
                        <a:endParaRPr sz="1200" dirty="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127000" marR="0" lvl="0" indent="-1333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900"/>
                          <a:buChar char="o"/>
                        </a:pP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Alimentare</a:t>
                        </a:r>
                        <a:r>
                          <a:rPr lang="en-GB" sz="900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cu </a:t>
                        </a: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apă</a:t>
                        </a:r>
                        <a:r>
                          <a:rPr lang="en-GB" sz="900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și</a:t>
                        </a:r>
                        <a:r>
                          <a:rPr lang="en-GB" sz="900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canalizare</a:t>
                        </a:r>
                        <a:endParaRPr sz="1200" dirty="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127000" marR="0" lvl="0" indent="-1333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900"/>
                          <a:buChar char="o"/>
                        </a:pP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Managementul</a:t>
                        </a:r>
                        <a:r>
                          <a:rPr lang="en-GB" sz="900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deșeurilor</a:t>
                        </a:r>
                        <a:endParaRPr sz="1200" dirty="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127000" marR="0" lvl="0" indent="-1333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900"/>
                          <a:buChar char="o"/>
                        </a:pP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Sănătate</a:t>
                        </a:r>
                        <a:r>
                          <a:rPr lang="en-GB" sz="900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Publică</a:t>
                        </a:r>
                        <a:endParaRPr sz="1200" dirty="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127000" marR="0" lvl="0" indent="-1333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900"/>
                          <a:buChar char="o"/>
                        </a:pP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Lege</a:t>
                        </a:r>
                        <a:r>
                          <a:rPr lang="en-GB" sz="900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si</a:t>
                        </a:r>
                        <a:r>
                          <a:rPr lang="en-GB" sz="900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ordine</a:t>
                        </a:r>
                        <a:endParaRPr sz="1200" dirty="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127000" marR="0" lvl="0" indent="-1333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900"/>
                          <a:buChar char="o"/>
                        </a:pP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Serviciile</a:t>
                        </a:r>
                        <a:r>
                          <a:rPr lang="en-GB" sz="900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de </a:t>
                        </a: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urgență</a:t>
                        </a:r>
                        <a:endParaRPr sz="1200" dirty="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127000" marR="0" lvl="0" indent="-1333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900"/>
                          <a:buChar char="o"/>
                        </a:pP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Planificarea</a:t>
                        </a:r>
                        <a:r>
                          <a:rPr lang="en-GB" sz="900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utilizării</a:t>
                        </a:r>
                        <a:r>
                          <a:rPr lang="en-GB" sz="900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terenurilor</a:t>
                        </a:r>
                        <a:endParaRPr sz="1200" dirty="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127000" marR="0" lvl="0" indent="-1333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900"/>
                          <a:buChar char="o"/>
                        </a:pP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Educaţie</a:t>
                        </a:r>
                        <a:endParaRPr sz="900" dirty="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127000" marR="0" lvl="0" indent="-1333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900"/>
                          <a:buChar char="o"/>
                        </a:pP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Alimentație</a:t>
                        </a:r>
                        <a:r>
                          <a:rPr lang="en-GB" sz="900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și</a:t>
                        </a:r>
                        <a:r>
                          <a:rPr lang="en-GB" sz="900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agricultură</a:t>
                        </a:r>
                        <a:endParaRPr sz="1200" dirty="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127000" marR="0" lvl="0" indent="-1333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900"/>
                          <a:buChar char="o"/>
                        </a:pP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Mediu</a:t>
                        </a:r>
                        <a:r>
                          <a:rPr lang="en-GB" sz="900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, </a:t>
                        </a: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biodiversitate</a:t>
                        </a:r>
                        <a:r>
                          <a:rPr lang="en-GB" sz="900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, </a:t>
                        </a: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silvicultură</a:t>
                        </a:r>
                        <a:endParaRPr sz="1200" dirty="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127000" marR="0" lvl="0" indent="-1333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900"/>
                          <a:buChar char="o"/>
                        </a:pP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Comercial</a:t>
                        </a:r>
                        <a:endParaRPr sz="1200" dirty="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127000" marR="0" lvl="0" indent="-1333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900"/>
                          <a:buChar char="o"/>
                        </a:pPr>
                        <a:r>
                          <a:rPr lang="en-GB" sz="900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Industrial</a:t>
                        </a:r>
                        <a:endParaRPr sz="1200" dirty="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127000" marR="0" lvl="0" indent="-1333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900"/>
                          <a:buChar char="o"/>
                        </a:pP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Turism</a:t>
                        </a:r>
                        <a:endParaRPr sz="1200" dirty="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127000" marR="0" lvl="0" indent="-1333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900"/>
                          <a:buChar char="o"/>
                        </a:pP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Rezidențial</a:t>
                        </a:r>
                        <a:endParaRPr sz="1200" dirty="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127000" marR="0" lvl="0" indent="-1333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900"/>
                          <a:buChar char="o"/>
                        </a:pP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Societate</a:t>
                        </a:r>
                        <a:r>
                          <a:rPr lang="en-GB" sz="900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/</a:t>
                        </a: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comunitate</a:t>
                        </a:r>
                        <a:r>
                          <a:rPr lang="en-GB" sz="900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și</a:t>
                        </a:r>
                        <a:r>
                          <a:rPr lang="en-GB" sz="900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cultură</a:t>
                        </a:r>
                        <a:endParaRPr sz="1200" dirty="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127000" marR="0" lvl="0" indent="-1333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900"/>
                          <a:buChar char="o"/>
                        </a:pP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Alte</a:t>
                        </a:r>
                        <a:endParaRPr sz="900" dirty="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68600" marR="68600" marT="34300" marB="34300">
                      <a:lnB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chemeClr val="l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90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&lt; Amploarea impactului preconizat</a:t>
                        </a:r>
                        <a:endParaRPr sz="90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127000" marR="0" lvl="0" indent="-1333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900"/>
                          <a:buChar char="o"/>
                        </a:pPr>
                        <a:r>
                          <a:rPr lang="en-GB" sz="90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Ridicat</a:t>
                        </a:r>
                        <a:endParaRPr sz="90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127000" marR="0" lvl="0" indent="-1333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900"/>
                          <a:buChar char="o"/>
                        </a:pPr>
                        <a:r>
                          <a:rPr lang="en-GB" sz="90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Moderat</a:t>
                        </a:r>
                        <a:endParaRPr sz="90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127000" marR="0" lvl="0" indent="-13335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900"/>
                          <a:buChar char="o"/>
                        </a:pPr>
                        <a:r>
                          <a:rPr lang="en-GB" sz="90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Scăzut</a:t>
                        </a:r>
                        <a:endParaRPr sz="120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127000" marR="0" lvl="0" indent="-133350" algn="l" rtl="0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900"/>
                          <a:buChar char="o"/>
                        </a:pPr>
                        <a:r>
                          <a:rPr lang="en-GB" sz="90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Necunoscut</a:t>
                        </a:r>
                        <a:endParaRPr>
                          <a:solidFill>
                            <a:srgbClr val="000000"/>
                          </a:solidFill>
                          <a:highlight>
                            <a:srgbClr val="E69138"/>
                          </a:highlight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>
                            <a:schemeClr val="dk1"/>
                          </a:buClr>
                          <a:buSzPts val="800"/>
                          <a:buFont typeface="Courier New"/>
                          <a:buNone/>
                        </a:pPr>
                        <a:endParaRPr sz="90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68600" marR="68600" marT="34300" marB="34300">
                      <a:lnB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chemeClr val="lt1"/>
                      </a:solidFill>
                    </a:tcPr>
                  </a:tc>
                  <a:tc>
                    <a:txBody>
                      <a:bodyPr/>
                      <a:lstStyle/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Lista</a:t>
                        </a:r>
                        <a:r>
                          <a:rPr lang="en-GB" sz="900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grupurilor</a:t>
                        </a:r>
                        <a:r>
                          <a:rPr lang="en-GB" sz="900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vulnerabile</a:t>
                        </a:r>
                        <a:r>
                          <a:rPr lang="en-GB" sz="900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, de ex.</a:t>
                        </a:r>
                        <a:endParaRPr sz="900" dirty="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endParaRPr sz="900" dirty="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Femei</a:t>
                        </a:r>
                        <a:endParaRPr sz="1200" dirty="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Tineret</a:t>
                        </a:r>
                        <a:endParaRPr sz="1200" dirty="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Bătrâni</a:t>
                        </a:r>
                        <a:endParaRPr sz="1200" dirty="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Populație</a:t>
                        </a:r>
                        <a:r>
                          <a:rPr lang="en-GB" sz="900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</a:t>
                        </a: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indigenă</a:t>
                        </a:r>
                        <a:endParaRPr sz="1200" dirty="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  <a:p>
                        <a:pPr marL="0" marR="0" lvl="0" indent="0" algn="l" rtl="0">
                          <a:spcBef>
                            <a:spcPts val="0"/>
                          </a:spcBef>
                          <a:spcAft>
                            <a:spcPts val="0"/>
                          </a:spcAft>
                          <a:buNone/>
                        </a:pPr>
                        <a:r>
                          <a:rPr lang="en-GB" sz="900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{</a:t>
                        </a:r>
                        <a:r>
                          <a:rPr lang="en-GB" sz="900" dirty="0" err="1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altele</a:t>
                        </a:r>
                        <a:r>
                          <a:rPr lang="en-GB" sz="900" dirty="0">
                            <a:latin typeface="Arial"/>
                            <a:ea typeface="Arial"/>
                            <a:cs typeface="Arial"/>
                            <a:sym typeface="Arial"/>
                          </a:rPr>
                          <a:t> etc.}</a:t>
                        </a:r>
                        <a:endParaRPr sz="900" dirty="0">
                          <a:latin typeface="Arial"/>
                          <a:ea typeface="Arial"/>
                          <a:cs typeface="Arial"/>
                          <a:sym typeface="Arial"/>
                        </a:endParaRPr>
                      </a:p>
                    </a:txBody>
                    <a:tcPr marL="68600" marR="68600" marT="34300" marB="34300">
                      <a:lnR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R>
                      <a:lnB w="12700" cap="flat" cmpd="sng">
                        <a:solidFill>
                          <a:schemeClr val="dk1"/>
                        </a:solidFill>
                        <a:prstDash val="solid"/>
                        <a:round/>
                        <a:headEnd type="none" w="sm" len="sm"/>
                        <a:tailEnd type="none" w="sm" len="sm"/>
                      </a:lnB>
                      <a:solidFill>
                        <a:schemeClr val="lt1"/>
                      </a:solidFill>
                    </a:tcPr>
                  </a:tc>
                  <a:extLst>
                    <a:ext uri="{0D108BD9-81ED-4DB2-BD59-A6C34878D82A}">
                      <a16:rowId xmlns:a16="http://schemas.microsoft.com/office/drawing/2014/main" val="10003"/>
                    </a:ext>
                  </a:extLst>
                </a:tr>
              </a:tbl>
            </a:graphicData>
          </a:graphic>
        </p:graphicFrame>
        <p:grpSp>
          <p:nvGrpSpPr>
            <p:cNvPr id="19" name="Grupare 18"/>
            <p:cNvGrpSpPr/>
            <p:nvPr/>
          </p:nvGrpSpPr>
          <p:grpSpPr>
            <a:xfrm>
              <a:off x="2009639" y="4452773"/>
              <a:ext cx="3188049" cy="1384964"/>
              <a:chOff x="2009639" y="4452773"/>
              <a:chExt cx="3188049" cy="1384964"/>
            </a:xfrm>
          </p:grpSpPr>
          <p:sp>
            <p:nvSpPr>
              <p:cNvPr id="23" name="Google Shape;487;p56"/>
              <p:cNvSpPr/>
              <p:nvPr/>
            </p:nvSpPr>
            <p:spPr>
              <a:xfrm flipH="1">
                <a:off x="2009639" y="4452773"/>
                <a:ext cx="679200" cy="831900"/>
              </a:xfrm>
              <a:prstGeom prst="curvedLeftArrow">
                <a:avLst>
                  <a:gd name="adj1" fmla="val 25000"/>
                  <a:gd name="adj2" fmla="val 50000"/>
                  <a:gd name="adj3" fmla="val 25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rebuchet MS" panose="020B0603020202020204" pitchFamily="34" charset="0"/>
                </a:endParaRPr>
              </a:p>
            </p:txBody>
          </p:sp>
          <p:sp>
            <p:nvSpPr>
              <p:cNvPr id="24" name="Google Shape;488;p56"/>
              <p:cNvSpPr txBox="1"/>
              <p:nvPr/>
            </p:nvSpPr>
            <p:spPr>
              <a:xfrm>
                <a:off x="2654888" y="4914438"/>
                <a:ext cx="2542800" cy="9232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dirty="0">
                    <a:highlight>
                      <a:srgbClr val="E69138"/>
                    </a:highlight>
                    <a:latin typeface="Trebuchet MS" panose="020B0603020202020204" pitchFamily="34" charset="0"/>
                  </a:rPr>
                  <a:t>Se </a:t>
                </a:r>
                <a:r>
                  <a:rPr lang="en-GB" sz="1200" dirty="0" err="1">
                    <a:highlight>
                      <a:srgbClr val="E69138"/>
                    </a:highlight>
                    <a:latin typeface="Trebuchet MS" panose="020B0603020202020204" pitchFamily="34" charset="0"/>
                  </a:rPr>
                  <a:t>atribuie</a:t>
                </a:r>
                <a:r>
                  <a:rPr lang="en-GB" sz="1200" dirty="0">
                    <a:highlight>
                      <a:srgbClr val="E69138"/>
                    </a:highlight>
                    <a:latin typeface="Trebuchet MS" panose="020B0603020202020204" pitchFamily="34" charset="0"/>
                  </a:rPr>
                  <a:t> </a:t>
                </a:r>
                <a:r>
                  <a:rPr lang="en-GB" sz="1200" dirty="0" err="1">
                    <a:highlight>
                      <a:srgbClr val="E69138"/>
                    </a:highlight>
                    <a:latin typeface="Trebuchet MS" panose="020B0603020202020204" pitchFamily="34" charset="0"/>
                  </a:rPr>
                  <a:t>calificative</a:t>
                </a:r>
                <a:r>
                  <a:rPr lang="en-GB" sz="1200" dirty="0">
                    <a:highlight>
                      <a:srgbClr val="E69138"/>
                    </a:highlight>
                    <a:latin typeface="Trebuchet MS" panose="020B0603020202020204" pitchFamily="34" charset="0"/>
                  </a:rPr>
                  <a:t> </a:t>
                </a:r>
                <a:r>
                  <a:rPr lang="en-GB" sz="1200" dirty="0" err="1">
                    <a:highlight>
                      <a:srgbClr val="E69138"/>
                    </a:highlight>
                    <a:latin typeface="Trebuchet MS" panose="020B0603020202020204" pitchFamily="34" charset="0"/>
                  </a:rPr>
                  <a:t>pentru</a:t>
                </a:r>
                <a:r>
                  <a:rPr lang="en-GB" sz="1200" dirty="0">
                    <a:highlight>
                      <a:srgbClr val="E69138"/>
                    </a:highlight>
                    <a:latin typeface="Trebuchet MS" panose="020B0603020202020204" pitchFamily="34" charset="0"/>
                  </a:rPr>
                  <a:t> </a:t>
                </a:r>
                <a:r>
                  <a:rPr lang="en-GB" sz="1200" dirty="0" err="1">
                    <a:highlight>
                      <a:srgbClr val="E69138"/>
                    </a:highlight>
                    <a:latin typeface="Trebuchet MS" panose="020B0603020202020204" pitchFamily="34" charset="0"/>
                  </a:rPr>
                  <a:t>fiecare</a:t>
                </a:r>
                <a:r>
                  <a:rPr lang="en-GB" sz="1200" dirty="0">
                    <a:highlight>
                      <a:srgbClr val="E69138"/>
                    </a:highlight>
                    <a:latin typeface="Trebuchet MS" panose="020B0603020202020204" pitchFamily="34" charset="0"/>
                  </a:rPr>
                  <a:t> hazard </a:t>
                </a:r>
                <a:r>
                  <a:rPr lang="en-GB" sz="1200" dirty="0" err="1">
                    <a:highlight>
                      <a:srgbClr val="E69138"/>
                    </a:highlight>
                    <a:latin typeface="Trebuchet MS" panose="020B0603020202020204" pitchFamily="34" charset="0"/>
                  </a:rPr>
                  <a:t>semnificativ</a:t>
                </a:r>
                <a:r>
                  <a:rPr lang="en-GB" sz="1200" dirty="0">
                    <a:highlight>
                      <a:srgbClr val="E69138"/>
                    </a:highlight>
                    <a:latin typeface="Trebuchet MS" panose="020B0603020202020204" pitchFamily="34" charset="0"/>
                  </a:rPr>
                  <a:t> </a:t>
                </a:r>
                <a:r>
                  <a:rPr lang="en-GB" sz="1200" dirty="0" err="1">
                    <a:highlight>
                      <a:srgbClr val="E69138"/>
                    </a:highlight>
                    <a:latin typeface="Trebuchet MS" panose="020B0603020202020204" pitchFamily="34" charset="0"/>
                  </a:rPr>
                  <a:t>identificat</a:t>
                </a:r>
                <a:r>
                  <a:rPr lang="en-GB" sz="1200" dirty="0">
                    <a:highlight>
                      <a:srgbClr val="E69138"/>
                    </a:highlight>
                    <a:latin typeface="Trebuchet MS" panose="020B0603020202020204" pitchFamily="34" charset="0"/>
                  </a:rPr>
                  <a:t> in </a:t>
                </a:r>
                <a:r>
                  <a:rPr lang="en-GB" sz="1200" dirty="0" err="1">
                    <a:highlight>
                      <a:srgbClr val="E69138"/>
                    </a:highlight>
                    <a:latin typeface="Trebuchet MS" panose="020B0603020202020204" pitchFamily="34" charset="0"/>
                  </a:rPr>
                  <a:t>activitatea</a:t>
                </a:r>
                <a:r>
                  <a:rPr lang="en-GB" sz="1200" dirty="0">
                    <a:highlight>
                      <a:srgbClr val="E69138"/>
                    </a:highlight>
                    <a:latin typeface="Trebuchet MS" panose="020B0603020202020204" pitchFamily="34" charset="0"/>
                  </a:rPr>
                  <a:t> </a:t>
                </a:r>
                <a:r>
                  <a:rPr lang="en-GB" sz="1200" dirty="0" err="1">
                    <a:highlight>
                      <a:srgbClr val="E69138"/>
                    </a:highlight>
                    <a:latin typeface="Trebuchet MS" panose="020B0603020202020204" pitchFamily="34" charset="0"/>
                  </a:rPr>
                  <a:t>anterioara</a:t>
                </a:r>
                <a:endParaRPr sz="1200" dirty="0">
                  <a:highlight>
                    <a:srgbClr val="E69138"/>
                  </a:highlight>
                  <a:latin typeface="Trebuchet MS" panose="020B0603020202020204" pitchFamily="34" charset="0"/>
                </a:endParaRPr>
              </a:p>
            </p:txBody>
          </p:sp>
        </p:grpSp>
        <p:grpSp>
          <p:nvGrpSpPr>
            <p:cNvPr id="20" name="Grupare 19"/>
            <p:cNvGrpSpPr/>
            <p:nvPr/>
          </p:nvGrpSpPr>
          <p:grpSpPr>
            <a:xfrm>
              <a:off x="7117800" y="4624098"/>
              <a:ext cx="3440518" cy="1122245"/>
              <a:chOff x="7117800" y="4624098"/>
              <a:chExt cx="3440518" cy="1122245"/>
            </a:xfrm>
          </p:grpSpPr>
          <p:sp>
            <p:nvSpPr>
              <p:cNvPr id="21" name="Google Shape;486;p56"/>
              <p:cNvSpPr/>
              <p:nvPr/>
            </p:nvSpPr>
            <p:spPr>
              <a:xfrm>
                <a:off x="9672118" y="4624098"/>
                <a:ext cx="886200" cy="968700"/>
              </a:xfrm>
              <a:prstGeom prst="curvedLeftArrow">
                <a:avLst>
                  <a:gd name="adj1" fmla="val 25000"/>
                  <a:gd name="adj2" fmla="val 50000"/>
                  <a:gd name="adj3" fmla="val 25000"/>
                </a:avLst>
              </a:prstGeom>
              <a:solidFill>
                <a:schemeClr val="lt2"/>
              </a:solidFill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rebuchet MS" panose="020B0603020202020204" pitchFamily="34" charset="0"/>
                </a:endParaRPr>
              </a:p>
            </p:txBody>
          </p:sp>
          <p:sp>
            <p:nvSpPr>
              <p:cNvPr id="22" name="Google Shape;489;p56"/>
              <p:cNvSpPr txBox="1"/>
              <p:nvPr/>
            </p:nvSpPr>
            <p:spPr>
              <a:xfrm>
                <a:off x="7117800" y="5007710"/>
                <a:ext cx="2542800" cy="7386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sp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dirty="0">
                    <a:highlight>
                      <a:srgbClr val="E69138"/>
                    </a:highlight>
                    <a:latin typeface="Trebuchet MS" panose="020B0603020202020204" pitchFamily="34" charset="0"/>
                  </a:rPr>
                  <a:t>Se </a:t>
                </a:r>
                <a:r>
                  <a:rPr lang="en-GB" sz="1200" dirty="0" err="1">
                    <a:highlight>
                      <a:srgbClr val="E69138"/>
                    </a:highlight>
                    <a:latin typeface="Trebuchet MS" panose="020B0603020202020204" pitchFamily="34" charset="0"/>
                  </a:rPr>
                  <a:t>analizeaza</a:t>
                </a:r>
                <a:r>
                  <a:rPr lang="en-GB" sz="1200" dirty="0">
                    <a:highlight>
                      <a:srgbClr val="E69138"/>
                    </a:highlight>
                    <a:latin typeface="Trebuchet MS" panose="020B0603020202020204" pitchFamily="34" charset="0"/>
                  </a:rPr>
                  <a:t> </a:t>
                </a:r>
                <a:r>
                  <a:rPr lang="en-GB" sz="1200" dirty="0" err="1">
                    <a:highlight>
                      <a:srgbClr val="E69138"/>
                    </a:highlight>
                    <a:latin typeface="Trebuchet MS" panose="020B0603020202020204" pitchFamily="34" charset="0"/>
                  </a:rPr>
                  <a:t>cantitativ</a:t>
                </a:r>
                <a:r>
                  <a:rPr lang="en-GB" sz="1200" dirty="0">
                    <a:highlight>
                      <a:srgbClr val="E69138"/>
                    </a:highlight>
                    <a:latin typeface="Trebuchet MS" panose="020B0603020202020204" pitchFamily="34" charset="0"/>
                  </a:rPr>
                  <a:t> </a:t>
                </a:r>
                <a:endParaRPr sz="1200" dirty="0">
                  <a:highlight>
                    <a:srgbClr val="E69138"/>
                  </a:highlight>
                  <a:latin typeface="Trebuchet MS" panose="020B0603020202020204" pitchFamily="34" charset="0"/>
                </a:endParaRPr>
              </a:p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GB" sz="1200" dirty="0" err="1">
                    <a:highlight>
                      <a:srgbClr val="E69138"/>
                    </a:highlight>
                    <a:latin typeface="Trebuchet MS" panose="020B0603020202020204" pitchFamily="34" charset="0"/>
                  </a:rPr>
                  <a:t>prin</a:t>
                </a:r>
                <a:r>
                  <a:rPr lang="en-GB" sz="1200" dirty="0">
                    <a:highlight>
                      <a:srgbClr val="E69138"/>
                    </a:highlight>
                    <a:latin typeface="Trebuchet MS" panose="020B0603020202020204" pitchFamily="34" charset="0"/>
                  </a:rPr>
                  <a:t> </a:t>
                </a:r>
                <a:r>
                  <a:rPr lang="en-GB" sz="1200" dirty="0" err="1">
                    <a:highlight>
                      <a:srgbClr val="E69138"/>
                    </a:highlight>
                    <a:latin typeface="Trebuchet MS" panose="020B0603020202020204" pitchFamily="34" charset="0"/>
                  </a:rPr>
                  <a:t>indicatori</a:t>
                </a:r>
                <a:r>
                  <a:rPr lang="en-GB" sz="1200" dirty="0">
                    <a:highlight>
                      <a:srgbClr val="E69138"/>
                    </a:highlight>
                    <a:latin typeface="Trebuchet MS" panose="020B0603020202020204" pitchFamily="34" charset="0"/>
                  </a:rPr>
                  <a:t> </a:t>
                </a:r>
                <a:r>
                  <a:rPr lang="en-GB" sz="1200" dirty="0" err="1">
                    <a:highlight>
                      <a:srgbClr val="E69138"/>
                    </a:highlight>
                    <a:latin typeface="Trebuchet MS" panose="020B0603020202020204" pitchFamily="34" charset="0"/>
                  </a:rPr>
                  <a:t>specifici</a:t>
                </a:r>
                <a:r>
                  <a:rPr lang="en-GB" sz="1200" dirty="0">
                    <a:highlight>
                      <a:srgbClr val="E69138"/>
                    </a:highlight>
                    <a:latin typeface="Trebuchet MS" panose="020B0603020202020204" pitchFamily="34" charset="0"/>
                  </a:rPr>
                  <a:t> </a:t>
                </a:r>
                <a:r>
                  <a:rPr lang="en-GB" sz="1200" dirty="0" err="1">
                    <a:highlight>
                      <a:srgbClr val="E69138"/>
                    </a:highlight>
                    <a:latin typeface="Trebuchet MS" panose="020B0603020202020204" pitchFamily="34" charset="0"/>
                  </a:rPr>
                  <a:t>principalele</a:t>
                </a:r>
                <a:r>
                  <a:rPr lang="en-GB" sz="1200" dirty="0">
                    <a:highlight>
                      <a:srgbClr val="E69138"/>
                    </a:highlight>
                    <a:latin typeface="Trebuchet MS" panose="020B0603020202020204" pitchFamily="34" charset="0"/>
                  </a:rPr>
                  <a:t> </a:t>
                </a:r>
                <a:r>
                  <a:rPr lang="en-GB" sz="1200" dirty="0" err="1">
                    <a:highlight>
                      <a:srgbClr val="E69138"/>
                    </a:highlight>
                    <a:latin typeface="Trebuchet MS" panose="020B0603020202020204" pitchFamily="34" charset="0"/>
                  </a:rPr>
                  <a:t>riscuri</a:t>
                </a:r>
                <a:endParaRPr sz="1200" dirty="0">
                  <a:highlight>
                    <a:srgbClr val="E69138"/>
                  </a:highlight>
                  <a:latin typeface="Trebuchet MS" panose="020B0603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883884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re 10"/>
          <p:cNvGrpSpPr/>
          <p:nvPr/>
        </p:nvGrpSpPr>
        <p:grpSpPr>
          <a:xfrm>
            <a:off x="1948051" y="92831"/>
            <a:ext cx="8700494" cy="870543"/>
            <a:chOff x="1902655" y="-10930"/>
            <a:chExt cx="8700494" cy="870543"/>
          </a:xfrm>
        </p:grpSpPr>
        <p:pic>
          <p:nvPicPr>
            <p:cNvPr id="12" name="image2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4961" y="76857"/>
              <a:ext cx="456063" cy="782756"/>
            </a:xfrm>
            <a:prstGeom prst="rect">
              <a:avLst/>
            </a:prstGeom>
          </p:spPr>
        </p:pic>
        <p:pic>
          <p:nvPicPr>
            <p:cNvPr id="13" name="Imagin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6110" y="105864"/>
              <a:ext cx="1357039" cy="594405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pic>
          <p:nvPicPr>
            <p:cNvPr id="15" name="Imagine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166" y="-10930"/>
              <a:ext cx="886516" cy="870543"/>
            </a:xfrm>
            <a:prstGeom prst="rect">
              <a:avLst/>
            </a:prstGeom>
          </p:spPr>
        </p:pic>
        <p:pic>
          <p:nvPicPr>
            <p:cNvPr id="14" name="Imagine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F0F0F"/>
                </a:clrFrom>
                <a:clrTo>
                  <a:srgbClr val="0F0F0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02655" y="148825"/>
              <a:ext cx="2089270" cy="667645"/>
            </a:xfrm>
            <a:prstGeom prst="rect">
              <a:avLst/>
            </a:prstGeom>
            <a:effectLst>
              <a:outerShdw blurRad="1219200" dist="50800" dir="5400000" algn="ctr" rotWithShape="0">
                <a:schemeClr val="accent2">
                  <a:alpha val="0"/>
                </a:schemeClr>
              </a:outerShdw>
              <a:reflection endPos="0" dir="5400000" sy="-100000" algn="bl" rotWithShape="0"/>
            </a:effectLst>
          </p:spPr>
        </p:pic>
      </p:grpSp>
      <p:sp>
        <p:nvSpPr>
          <p:cNvPr id="16" name="Dreptunghi 15"/>
          <p:cNvSpPr/>
          <p:nvPr/>
        </p:nvSpPr>
        <p:spPr>
          <a:xfrm>
            <a:off x="1948051" y="6256538"/>
            <a:ext cx="9596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Working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together</a:t>
            </a:r>
            <a:r>
              <a:rPr lang="ro-RO" sz="1000" b="1" spc="-1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for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 </a:t>
            </a:r>
            <a:r>
              <a:rPr lang="ro-RO" sz="1000" b="1" dirty="0" err="1">
                <a:solidFill>
                  <a:srgbClr val="00AF5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green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,</a:t>
            </a:r>
            <a:r>
              <a:rPr lang="ro-RO" sz="1000" b="1" spc="-2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competitive</a:t>
            </a:r>
            <a:r>
              <a:rPr lang="ro-RO" sz="1000" b="1" spc="-5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inclusive</a:t>
            </a:r>
            <a:r>
              <a:rPr lang="ro-RO" sz="1000" b="1" spc="-10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Europe</a:t>
            </a:r>
            <a:endParaRPr lang="ro-RO" sz="1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285750" indent="-285750" algn="ctr">
              <a:buFontTx/>
              <a:buChar char="-"/>
            </a:pPr>
            <a:endParaRPr lang="en-US" sz="1400" i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Dreptunghi 1"/>
          <p:cNvSpPr/>
          <p:nvPr/>
        </p:nvSpPr>
        <p:spPr>
          <a:xfrm>
            <a:off x="1576251" y="1155115"/>
            <a:ext cx="10232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b="1" dirty="0" err="1">
                <a:latin typeface="Trebuchet MS" panose="020B0603020202020204" pitchFamily="34" charset="0"/>
              </a:rPr>
              <a:t>Activitatea</a:t>
            </a:r>
            <a:r>
              <a:rPr lang="en-US" b="1" dirty="0">
                <a:latin typeface="Trebuchet MS" panose="020B0603020202020204" pitchFamily="34" charset="0"/>
              </a:rPr>
              <a:t> A.3. </a:t>
            </a:r>
            <a:r>
              <a:rPr lang="en-US" b="1" dirty="0" err="1">
                <a:latin typeface="Trebuchet MS" panose="020B0603020202020204" pitchFamily="34" charset="0"/>
              </a:rPr>
              <a:t>Evaluarea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riscurilor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și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vulnerabilităților</a:t>
            </a:r>
            <a:r>
              <a:rPr lang="en-US" b="1" dirty="0">
                <a:latin typeface="Trebuchet MS" panose="020B0603020202020204" pitchFamily="34" charset="0"/>
              </a:rPr>
              <a:t> la </a:t>
            </a:r>
            <a:r>
              <a:rPr lang="en-US" b="1" dirty="0" err="1">
                <a:latin typeface="Trebuchet MS" panose="020B0603020202020204" pitchFamily="34" charset="0"/>
              </a:rPr>
              <a:t>schimbările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climatice</a:t>
            </a:r>
            <a:endParaRPr lang="en-US" b="1" dirty="0">
              <a:latin typeface="Trebuchet MS" panose="020B0603020202020204" pitchFamily="34" charset="0"/>
            </a:endParaRPr>
          </a:p>
        </p:txBody>
      </p:sp>
      <p:sp>
        <p:nvSpPr>
          <p:cNvPr id="9" name="Google Shape;499;p57"/>
          <p:cNvSpPr txBox="1">
            <a:spLocks/>
          </p:cNvSpPr>
          <p:nvPr/>
        </p:nvSpPr>
        <p:spPr>
          <a:xfrm>
            <a:off x="1510605" y="1524447"/>
            <a:ext cx="9819246" cy="4812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spcBef>
                <a:spcPts val="0"/>
              </a:spcBef>
              <a:buSzPts val="990"/>
            </a:pPr>
            <a:r>
              <a:rPr lang="it-IT" sz="2020"/>
              <a:t>Analiza cantitativa a riscului (indicatori de vulnerabilitate)</a:t>
            </a:r>
            <a:endParaRPr lang="it-IT" sz="2020" dirty="0"/>
          </a:p>
        </p:txBody>
      </p:sp>
      <p:pic>
        <p:nvPicPr>
          <p:cNvPr id="10" name="Google Shape;498;p5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50572" y="2232401"/>
            <a:ext cx="4306388" cy="26008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496;p57"/>
          <p:cNvPicPr preferRelativeResize="0"/>
          <p:nvPr/>
        </p:nvPicPr>
        <p:blipFill rotWithShape="1">
          <a:blip r:embed="rId8">
            <a:alphaModFix/>
          </a:blip>
          <a:srcRect l="19972" t="6428" r="19615" b="9097"/>
          <a:stretch/>
        </p:blipFill>
        <p:spPr>
          <a:xfrm>
            <a:off x="6543306" y="2043157"/>
            <a:ext cx="5134888" cy="317110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Dreptunghi 2"/>
          <p:cNvSpPr/>
          <p:nvPr/>
        </p:nvSpPr>
        <p:spPr>
          <a:xfrm>
            <a:off x="1137367" y="5192266"/>
            <a:ext cx="10485119" cy="1029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304800" algn="just">
              <a:lnSpc>
                <a:spcPct val="115000"/>
              </a:lnSpc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Conform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proiectului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RESIN,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orașul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aparține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grupului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Lunci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Inundabile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care include </a:t>
            </a:r>
            <a:r>
              <a:rPr lang="en-GB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orașe</a:t>
            </a:r>
            <a:r>
              <a:rPr lang="en-GB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care se </a:t>
            </a:r>
            <a:r>
              <a:rPr lang="en-GB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confrunta</a:t>
            </a:r>
            <a:r>
              <a:rPr lang="en-GB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cu o </a:t>
            </a:r>
            <a:r>
              <a:rPr lang="en-GB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gamă</a:t>
            </a:r>
            <a:r>
              <a:rPr lang="en-GB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largă</a:t>
            </a:r>
            <a:r>
              <a:rPr lang="en-GB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vulnerabilitati</a:t>
            </a:r>
            <a:r>
              <a:rPr lang="en-GB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legate de </a:t>
            </a:r>
            <a:r>
              <a:rPr lang="en-GB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schimbările</a:t>
            </a:r>
            <a:r>
              <a:rPr lang="en-GB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climatice</a:t>
            </a:r>
            <a:r>
              <a:rPr lang="en-GB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printre</a:t>
            </a:r>
            <a:r>
              <a:rPr lang="en-GB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care </a:t>
            </a:r>
            <a:r>
              <a:rPr lang="en-GB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amintim</a:t>
            </a:r>
            <a:r>
              <a:rPr lang="en-GB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inundațiile</a:t>
            </a:r>
            <a:r>
              <a:rPr lang="en-GB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râurilor</a:t>
            </a:r>
            <a:r>
              <a:rPr lang="en-GB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GB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temperaturile</a:t>
            </a:r>
            <a:r>
              <a:rPr lang="en-GB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ridicate</a:t>
            </a:r>
            <a:r>
              <a:rPr lang="en-GB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și</a:t>
            </a:r>
            <a:r>
              <a:rPr lang="en-GB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incendiile</a:t>
            </a:r>
            <a:r>
              <a:rPr lang="en-GB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GB" dirty="0" err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vegetație</a:t>
            </a:r>
            <a:r>
              <a:rPr lang="en-GB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67700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re 10"/>
          <p:cNvGrpSpPr/>
          <p:nvPr/>
        </p:nvGrpSpPr>
        <p:grpSpPr>
          <a:xfrm>
            <a:off x="1948051" y="92831"/>
            <a:ext cx="8700494" cy="870543"/>
            <a:chOff x="1902655" y="-10930"/>
            <a:chExt cx="8700494" cy="870543"/>
          </a:xfrm>
        </p:grpSpPr>
        <p:pic>
          <p:nvPicPr>
            <p:cNvPr id="12" name="image2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4961" y="76857"/>
              <a:ext cx="456063" cy="782756"/>
            </a:xfrm>
            <a:prstGeom prst="rect">
              <a:avLst/>
            </a:prstGeom>
          </p:spPr>
        </p:pic>
        <p:pic>
          <p:nvPicPr>
            <p:cNvPr id="13" name="Imagin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6110" y="105864"/>
              <a:ext cx="1357039" cy="594405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pic>
          <p:nvPicPr>
            <p:cNvPr id="15" name="Imagine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166" y="-10930"/>
              <a:ext cx="886516" cy="870543"/>
            </a:xfrm>
            <a:prstGeom prst="rect">
              <a:avLst/>
            </a:prstGeom>
          </p:spPr>
        </p:pic>
        <p:pic>
          <p:nvPicPr>
            <p:cNvPr id="14" name="Imagine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F0F0F"/>
                </a:clrFrom>
                <a:clrTo>
                  <a:srgbClr val="0F0F0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02655" y="148825"/>
              <a:ext cx="2089270" cy="667645"/>
            </a:xfrm>
            <a:prstGeom prst="rect">
              <a:avLst/>
            </a:prstGeom>
            <a:effectLst>
              <a:outerShdw blurRad="1219200" dist="50800" dir="5400000" algn="ctr" rotWithShape="0">
                <a:schemeClr val="accent2">
                  <a:alpha val="0"/>
                </a:schemeClr>
              </a:outerShdw>
              <a:reflection endPos="0" dir="5400000" sy="-100000" algn="bl" rotWithShape="0"/>
            </a:effectLst>
          </p:spPr>
        </p:pic>
      </p:grpSp>
      <p:sp>
        <p:nvSpPr>
          <p:cNvPr id="16" name="Dreptunghi 15"/>
          <p:cNvSpPr/>
          <p:nvPr/>
        </p:nvSpPr>
        <p:spPr>
          <a:xfrm>
            <a:off x="2087388" y="6396335"/>
            <a:ext cx="9596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Working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together</a:t>
            </a:r>
            <a:r>
              <a:rPr lang="ro-RO" sz="1000" b="1" spc="-1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for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 </a:t>
            </a:r>
            <a:r>
              <a:rPr lang="ro-RO" sz="1000" b="1" dirty="0" err="1">
                <a:solidFill>
                  <a:srgbClr val="00AF5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green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,</a:t>
            </a:r>
            <a:r>
              <a:rPr lang="ro-RO" sz="1000" b="1" spc="-2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competitive</a:t>
            </a:r>
            <a:r>
              <a:rPr lang="ro-RO" sz="1000" b="1" spc="-5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inclusive</a:t>
            </a:r>
            <a:r>
              <a:rPr lang="ro-RO" sz="1000" b="1" spc="-10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Europe</a:t>
            </a:r>
            <a:endParaRPr lang="ro-RO" sz="1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285750" indent="-285750" algn="ctr">
              <a:buFontTx/>
              <a:buChar char="-"/>
            </a:pPr>
            <a:endParaRPr lang="en-US" sz="1400" i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Dreptunghi 1"/>
          <p:cNvSpPr/>
          <p:nvPr/>
        </p:nvSpPr>
        <p:spPr>
          <a:xfrm>
            <a:off x="1576250" y="990570"/>
            <a:ext cx="10232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b="1" dirty="0" err="1"/>
              <a:t>Activitatea</a:t>
            </a:r>
            <a:r>
              <a:rPr lang="en-US" b="1" dirty="0"/>
              <a:t> A.4. </a:t>
            </a:r>
            <a:r>
              <a:rPr lang="en-US" b="1" dirty="0" err="1"/>
              <a:t>Elaborarea</a:t>
            </a:r>
            <a:r>
              <a:rPr lang="en-US" b="1" dirty="0"/>
              <a:t> </a:t>
            </a:r>
            <a:r>
              <a:rPr lang="en-US" b="1" dirty="0" err="1"/>
              <a:t>planului</a:t>
            </a:r>
            <a:r>
              <a:rPr lang="en-US" b="1" dirty="0"/>
              <a:t> de </a:t>
            </a:r>
            <a:r>
              <a:rPr lang="en-US" b="1" dirty="0" err="1"/>
              <a:t>măsuri</a:t>
            </a:r>
            <a:r>
              <a:rPr lang="en-US" b="1" dirty="0"/>
              <a:t> de </a:t>
            </a:r>
            <a:r>
              <a:rPr lang="en-US" b="1" dirty="0" err="1"/>
              <a:t>atenuare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adaptare</a:t>
            </a:r>
            <a:r>
              <a:rPr lang="en-US" b="1" dirty="0"/>
              <a:t> la </a:t>
            </a:r>
            <a:r>
              <a:rPr lang="en-US" b="1" dirty="0" err="1"/>
              <a:t>schimbările</a:t>
            </a:r>
            <a:r>
              <a:rPr lang="en-US" b="1" dirty="0"/>
              <a:t> </a:t>
            </a:r>
            <a:r>
              <a:rPr lang="en-US" b="1" dirty="0" err="1"/>
              <a:t>climatice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Municipiul</a:t>
            </a:r>
            <a:r>
              <a:rPr lang="en-US" b="1" dirty="0"/>
              <a:t> </a:t>
            </a:r>
            <a:r>
              <a:rPr lang="en-US" b="1" dirty="0" err="1"/>
              <a:t>Satu</a:t>
            </a:r>
            <a:r>
              <a:rPr lang="en-US" b="1" dirty="0"/>
              <a:t> Mare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801CEC-AE28-E22A-DBB5-3A671A7B28A9}"/>
              </a:ext>
            </a:extLst>
          </p:cNvPr>
          <p:cNvSpPr txBox="1"/>
          <p:nvPr/>
        </p:nvSpPr>
        <p:spPr>
          <a:xfrm>
            <a:off x="1769285" y="1877571"/>
            <a:ext cx="10232571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700" dirty="0" err="1">
                <a:latin typeface="Trebuchet MS" panose="020B0603020202020204" pitchFamily="34" charset="0"/>
              </a:rPr>
              <a:t>Planul</a:t>
            </a:r>
            <a:r>
              <a:rPr lang="en-GB" sz="1700" dirty="0">
                <a:latin typeface="Trebuchet MS" panose="020B0603020202020204" pitchFamily="34" charset="0"/>
              </a:rPr>
              <a:t> de </a:t>
            </a:r>
            <a:r>
              <a:rPr lang="en-GB" sz="1700" dirty="0" err="1">
                <a:latin typeface="Trebuchet MS" panose="020B0603020202020204" pitchFamily="34" charset="0"/>
              </a:rPr>
              <a:t>măsuri</a:t>
            </a:r>
            <a:r>
              <a:rPr lang="en-GB" sz="1700" dirty="0">
                <a:latin typeface="Trebuchet MS" panose="020B0603020202020204" pitchFamily="34" charset="0"/>
              </a:rPr>
              <a:t> </a:t>
            </a:r>
            <a:r>
              <a:rPr lang="en-GB" sz="1700" dirty="0" err="1">
                <a:latin typeface="Trebuchet MS" panose="020B0603020202020204" pitchFamily="34" charset="0"/>
              </a:rPr>
              <a:t>va</a:t>
            </a:r>
            <a:r>
              <a:rPr lang="en-GB" sz="1700" dirty="0">
                <a:latin typeface="Trebuchet MS" panose="020B0603020202020204" pitchFamily="34" charset="0"/>
              </a:rPr>
              <a:t> fi </a:t>
            </a:r>
            <a:r>
              <a:rPr lang="en-GB" sz="1700" dirty="0" err="1">
                <a:latin typeface="Trebuchet MS" panose="020B0603020202020204" pitchFamily="34" charset="0"/>
              </a:rPr>
              <a:t>elaborat</a:t>
            </a:r>
            <a:r>
              <a:rPr lang="en-GB" sz="1700" dirty="0">
                <a:latin typeface="Trebuchet MS" panose="020B0603020202020204" pitchFamily="34" charset="0"/>
              </a:rPr>
              <a:t> pe </a:t>
            </a:r>
            <a:r>
              <a:rPr lang="en-GB" sz="1700" dirty="0" err="1">
                <a:latin typeface="Trebuchet MS" panose="020B0603020202020204" pitchFamily="34" charset="0"/>
              </a:rPr>
              <a:t>baza</a:t>
            </a:r>
            <a:r>
              <a:rPr lang="en-GB" sz="1700" dirty="0">
                <a:latin typeface="Trebuchet MS" panose="020B0603020202020204" pitchFamily="34" charset="0"/>
              </a:rPr>
              <a:t> </a:t>
            </a:r>
            <a:r>
              <a:rPr lang="en-GB" sz="1700" dirty="0" err="1">
                <a:latin typeface="Trebuchet MS" panose="020B0603020202020204" pitchFamily="34" charset="0"/>
              </a:rPr>
              <a:t>cunoștințelor</a:t>
            </a:r>
            <a:r>
              <a:rPr lang="en-GB" sz="1700" dirty="0">
                <a:latin typeface="Trebuchet MS" panose="020B0603020202020204" pitchFamily="34" charset="0"/>
              </a:rPr>
              <a:t> </a:t>
            </a:r>
            <a:r>
              <a:rPr lang="en-GB" sz="1700" dirty="0" err="1">
                <a:latin typeface="Trebuchet MS" panose="020B0603020202020204" pitchFamily="34" charset="0"/>
              </a:rPr>
              <a:t>solide</a:t>
            </a:r>
            <a:r>
              <a:rPr lang="en-GB" sz="1700" dirty="0">
                <a:latin typeface="Trebuchet MS" panose="020B0603020202020204" pitchFamily="34" charset="0"/>
              </a:rPr>
              <a:t> a </a:t>
            </a:r>
            <a:r>
              <a:rPr lang="en-GB" sz="1700" dirty="0" err="1">
                <a:latin typeface="Trebuchet MS" panose="020B0603020202020204" pitchFamily="34" charset="0"/>
              </a:rPr>
              <a:t>situației</a:t>
            </a:r>
            <a:r>
              <a:rPr lang="en-GB" sz="1700" dirty="0">
                <a:latin typeface="Trebuchet MS" panose="020B0603020202020204" pitchFamily="34" charset="0"/>
              </a:rPr>
              <a:t> locale </a:t>
            </a:r>
            <a:r>
              <a:rPr lang="en-GB" sz="1700" dirty="0" err="1">
                <a:latin typeface="Trebuchet MS" panose="020B0603020202020204" pitchFamily="34" charset="0"/>
              </a:rPr>
              <a:t>în</a:t>
            </a:r>
            <a:r>
              <a:rPr lang="en-GB" sz="1700" dirty="0">
                <a:latin typeface="Trebuchet MS" panose="020B0603020202020204" pitchFamily="34" charset="0"/>
              </a:rPr>
              <a:t> </a:t>
            </a:r>
            <a:r>
              <a:rPr lang="en-GB" sz="1700" dirty="0" err="1">
                <a:latin typeface="Trebuchet MS" panose="020B0603020202020204" pitchFamily="34" charset="0"/>
              </a:rPr>
              <a:t>ceea</a:t>
            </a:r>
            <a:r>
              <a:rPr lang="en-GB" sz="1700" dirty="0">
                <a:latin typeface="Trebuchet MS" panose="020B0603020202020204" pitchFamily="34" charset="0"/>
              </a:rPr>
              <a:t> </a:t>
            </a:r>
            <a:r>
              <a:rPr lang="en-GB" sz="1700" dirty="0" err="1">
                <a:latin typeface="Trebuchet MS" panose="020B0603020202020204" pitchFamily="34" charset="0"/>
              </a:rPr>
              <a:t>ce</a:t>
            </a:r>
            <a:r>
              <a:rPr lang="en-GB" sz="1700" dirty="0">
                <a:latin typeface="Trebuchet MS" panose="020B0603020202020204" pitchFamily="34" charset="0"/>
              </a:rPr>
              <a:t> </a:t>
            </a:r>
            <a:r>
              <a:rPr lang="en-GB" sz="1700" dirty="0" err="1">
                <a:latin typeface="Trebuchet MS" panose="020B0603020202020204" pitchFamily="34" charset="0"/>
              </a:rPr>
              <a:t>privește</a:t>
            </a:r>
            <a:r>
              <a:rPr lang="en-GB" sz="1700" dirty="0">
                <a:latin typeface="Trebuchet MS" panose="020B0603020202020204" pitchFamily="34" charset="0"/>
              </a:rPr>
              <a:t> </a:t>
            </a:r>
            <a:r>
              <a:rPr lang="en-GB" sz="1700" dirty="0" err="1">
                <a:latin typeface="Trebuchet MS" panose="020B0603020202020204" pitchFamily="34" charset="0"/>
              </a:rPr>
              <a:t>emisiile</a:t>
            </a:r>
            <a:r>
              <a:rPr lang="en-GB" sz="1700" dirty="0">
                <a:latin typeface="Trebuchet MS" panose="020B0603020202020204" pitchFamily="34" charset="0"/>
              </a:rPr>
              <a:t> de gaze cu </a:t>
            </a:r>
            <a:r>
              <a:rPr lang="en-GB" sz="1700" dirty="0" err="1">
                <a:latin typeface="Trebuchet MS" panose="020B0603020202020204" pitchFamily="34" charset="0"/>
              </a:rPr>
              <a:t>efect</a:t>
            </a:r>
            <a:r>
              <a:rPr lang="en-GB" sz="1700" dirty="0">
                <a:latin typeface="Trebuchet MS" panose="020B0603020202020204" pitchFamily="34" charset="0"/>
              </a:rPr>
              <a:t> de </a:t>
            </a:r>
            <a:r>
              <a:rPr lang="en-GB" sz="1700" dirty="0" err="1">
                <a:latin typeface="Trebuchet MS" panose="020B0603020202020204" pitchFamily="34" charset="0"/>
              </a:rPr>
              <a:t>seră</a:t>
            </a:r>
            <a:r>
              <a:rPr lang="en-GB" sz="1700" dirty="0">
                <a:latin typeface="Trebuchet MS" panose="020B0603020202020204" pitchFamily="34" charset="0"/>
              </a:rPr>
              <a:t>, precum </a:t>
            </a:r>
            <a:r>
              <a:rPr lang="en-GB" sz="1700" dirty="0" err="1">
                <a:latin typeface="Trebuchet MS" panose="020B0603020202020204" pitchFamily="34" charset="0"/>
              </a:rPr>
              <a:t>și</a:t>
            </a:r>
            <a:r>
              <a:rPr lang="en-GB" sz="1700" dirty="0">
                <a:latin typeface="Trebuchet MS" panose="020B0603020202020204" pitchFamily="34" charset="0"/>
              </a:rPr>
              <a:t> a </a:t>
            </a:r>
            <a:r>
              <a:rPr lang="en-GB" sz="1700" dirty="0" err="1">
                <a:latin typeface="Trebuchet MS" panose="020B0603020202020204" pitchFamily="34" charset="0"/>
              </a:rPr>
              <a:t>extremelor</a:t>
            </a:r>
            <a:r>
              <a:rPr lang="en-GB" sz="1700" dirty="0">
                <a:latin typeface="Trebuchet MS" panose="020B0603020202020204" pitchFamily="34" charset="0"/>
              </a:rPr>
              <a:t> </a:t>
            </a:r>
            <a:r>
              <a:rPr lang="en-GB" sz="1700" dirty="0" err="1">
                <a:latin typeface="Trebuchet MS" panose="020B0603020202020204" pitchFamily="34" charset="0"/>
              </a:rPr>
              <a:t>climatice</a:t>
            </a:r>
            <a:r>
              <a:rPr lang="en-GB" sz="1700" dirty="0">
                <a:latin typeface="Trebuchet MS" panose="020B0603020202020204" pitchFamily="34" charset="0"/>
              </a:rPr>
              <a:t>, a </a:t>
            </a:r>
            <a:r>
              <a:rPr lang="en-GB" sz="1700" dirty="0" err="1">
                <a:latin typeface="Trebuchet MS" panose="020B0603020202020204" pitchFamily="34" charset="0"/>
              </a:rPr>
              <a:t>vulnerabilităților</a:t>
            </a:r>
            <a:r>
              <a:rPr lang="en-GB" sz="1700" dirty="0">
                <a:latin typeface="Trebuchet MS" panose="020B0603020202020204" pitchFamily="34" charset="0"/>
              </a:rPr>
              <a:t> </a:t>
            </a:r>
            <a:r>
              <a:rPr lang="en-GB" sz="1700" dirty="0" err="1">
                <a:latin typeface="Trebuchet MS" panose="020B0603020202020204" pitchFamily="34" charset="0"/>
              </a:rPr>
              <a:t>identificate</a:t>
            </a:r>
            <a:r>
              <a:rPr lang="en-GB" sz="1700" dirty="0">
                <a:latin typeface="Trebuchet MS" panose="020B0603020202020204" pitchFamily="34" charset="0"/>
              </a:rPr>
              <a:t> </a:t>
            </a:r>
            <a:r>
              <a:rPr lang="en-GB" sz="1700" dirty="0" err="1">
                <a:latin typeface="Trebuchet MS" panose="020B0603020202020204" pitchFamily="34" charset="0"/>
              </a:rPr>
              <a:t>și</a:t>
            </a:r>
            <a:r>
              <a:rPr lang="en-GB" sz="1700" dirty="0">
                <a:latin typeface="Trebuchet MS" panose="020B0603020202020204" pitchFamily="34" charset="0"/>
              </a:rPr>
              <a:t> a </a:t>
            </a:r>
            <a:r>
              <a:rPr lang="en-GB" sz="1700" dirty="0" err="1">
                <a:latin typeface="Trebuchet MS" panose="020B0603020202020204" pitchFamily="34" charset="0"/>
              </a:rPr>
              <a:t>sectoarelor</a:t>
            </a:r>
            <a:r>
              <a:rPr lang="en-GB" sz="1700" dirty="0">
                <a:latin typeface="Trebuchet MS" panose="020B0603020202020204" pitchFamily="34" charset="0"/>
              </a:rPr>
              <a:t> </a:t>
            </a:r>
            <a:r>
              <a:rPr lang="en-GB" sz="1700" dirty="0" err="1">
                <a:latin typeface="Trebuchet MS" panose="020B0603020202020204" pitchFamily="34" charset="0"/>
              </a:rPr>
              <a:t>afectate</a:t>
            </a:r>
            <a:endParaRPr lang="en-GB" sz="1700" dirty="0">
              <a:latin typeface="Trebuchet MS" panose="020B0603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700" dirty="0">
              <a:latin typeface="Trebuchet MS" panose="020B0603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Planul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va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conține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acțiunile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strategice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pe care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autoritatea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locală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intenționează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să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le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întreprindă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pentru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a-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și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îndeplini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angajamentele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până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în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2030.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Implicarea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părților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interesate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va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fi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clar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specificată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astfel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încât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procesul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planificare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să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fie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clar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și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coerent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700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Planul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va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descrie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modul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în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care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cetățenii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și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părțile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interesate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au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fost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implicați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în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elaborarea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acestuia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și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modul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în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care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vor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fi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implicați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în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procesul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implementare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700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Se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vor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selecta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măsuri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cheie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dintr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-o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listă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extinsă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în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urma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prioritizării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acestora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pe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categorii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importanță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și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ținând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cont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capacitatea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de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implementare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a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acestora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700" dirty="0">
              <a:latin typeface="Trebuchet MS" panose="020B0603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Planul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cu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măsurile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selectate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va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conține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detalierea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acestora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în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privința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termenelor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responsabililor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,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costurilor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și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7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finanțării</a:t>
            </a:r>
            <a:r>
              <a:rPr lang="en-US" sz="17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</a:rPr>
              <a:t>.</a:t>
            </a:r>
            <a:endParaRPr lang="en-GB" sz="17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397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re 10"/>
          <p:cNvGrpSpPr/>
          <p:nvPr/>
        </p:nvGrpSpPr>
        <p:grpSpPr>
          <a:xfrm>
            <a:off x="1948051" y="92831"/>
            <a:ext cx="8700494" cy="870543"/>
            <a:chOff x="1902655" y="-10930"/>
            <a:chExt cx="8700494" cy="870543"/>
          </a:xfrm>
        </p:grpSpPr>
        <p:pic>
          <p:nvPicPr>
            <p:cNvPr id="12" name="image2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4961" y="76857"/>
              <a:ext cx="456063" cy="782756"/>
            </a:xfrm>
            <a:prstGeom prst="rect">
              <a:avLst/>
            </a:prstGeom>
          </p:spPr>
        </p:pic>
        <p:pic>
          <p:nvPicPr>
            <p:cNvPr id="13" name="Imagin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6110" y="105864"/>
              <a:ext cx="1357039" cy="594405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pic>
          <p:nvPicPr>
            <p:cNvPr id="15" name="Imagine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166" y="-10930"/>
              <a:ext cx="886516" cy="870543"/>
            </a:xfrm>
            <a:prstGeom prst="rect">
              <a:avLst/>
            </a:prstGeom>
          </p:spPr>
        </p:pic>
        <p:pic>
          <p:nvPicPr>
            <p:cNvPr id="14" name="Imagine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F0F0F"/>
                </a:clrFrom>
                <a:clrTo>
                  <a:srgbClr val="0F0F0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02655" y="148825"/>
              <a:ext cx="2089270" cy="667645"/>
            </a:xfrm>
            <a:prstGeom prst="rect">
              <a:avLst/>
            </a:prstGeom>
            <a:effectLst>
              <a:outerShdw blurRad="1219200" dist="50800" dir="5400000" algn="ctr" rotWithShape="0">
                <a:schemeClr val="accent2">
                  <a:alpha val="0"/>
                </a:schemeClr>
              </a:outerShdw>
              <a:reflection endPos="0" dir="5400000" sy="-100000" algn="bl" rotWithShape="0"/>
            </a:effectLst>
          </p:spPr>
        </p:pic>
      </p:grpSp>
      <p:sp>
        <p:nvSpPr>
          <p:cNvPr id="16" name="Dreptunghi 15"/>
          <p:cNvSpPr/>
          <p:nvPr/>
        </p:nvSpPr>
        <p:spPr>
          <a:xfrm>
            <a:off x="1948051" y="6256538"/>
            <a:ext cx="9596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Working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together</a:t>
            </a:r>
            <a:r>
              <a:rPr lang="ro-RO" sz="1000" b="1" spc="-1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for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 </a:t>
            </a:r>
            <a:r>
              <a:rPr lang="ro-RO" sz="1000" b="1" dirty="0" err="1">
                <a:solidFill>
                  <a:srgbClr val="00AF5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green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,</a:t>
            </a:r>
            <a:r>
              <a:rPr lang="ro-RO" sz="1000" b="1" spc="-2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competitive</a:t>
            </a:r>
            <a:r>
              <a:rPr lang="ro-RO" sz="1000" b="1" spc="-5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inclusive</a:t>
            </a:r>
            <a:r>
              <a:rPr lang="ro-RO" sz="1000" b="1" spc="-10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Europe</a:t>
            </a:r>
            <a:endParaRPr lang="ro-RO" sz="1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285750" indent="-285750" algn="ctr">
              <a:buFontTx/>
              <a:buChar char="-"/>
            </a:pPr>
            <a:endParaRPr lang="en-US" sz="1400" i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Dreptunghi 1"/>
          <p:cNvSpPr/>
          <p:nvPr/>
        </p:nvSpPr>
        <p:spPr>
          <a:xfrm>
            <a:off x="1576251" y="1155115"/>
            <a:ext cx="102325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b="1" dirty="0" err="1"/>
              <a:t>Activitatea</a:t>
            </a:r>
            <a:r>
              <a:rPr lang="en-US" b="1" dirty="0"/>
              <a:t> A.4. </a:t>
            </a:r>
            <a:r>
              <a:rPr lang="en-US" b="1" dirty="0" err="1"/>
              <a:t>Elaborarea</a:t>
            </a:r>
            <a:r>
              <a:rPr lang="en-US" b="1" dirty="0"/>
              <a:t> </a:t>
            </a:r>
            <a:r>
              <a:rPr lang="en-US" b="1" dirty="0" err="1"/>
              <a:t>planului</a:t>
            </a:r>
            <a:r>
              <a:rPr lang="en-US" b="1" dirty="0"/>
              <a:t> de </a:t>
            </a:r>
            <a:r>
              <a:rPr lang="en-US" b="1" dirty="0" err="1"/>
              <a:t>măsuri</a:t>
            </a:r>
            <a:r>
              <a:rPr lang="en-US" b="1" dirty="0"/>
              <a:t> de </a:t>
            </a:r>
            <a:r>
              <a:rPr lang="en-US" b="1" dirty="0" err="1"/>
              <a:t>atenuare</a:t>
            </a:r>
            <a:r>
              <a:rPr lang="en-US" b="1" dirty="0"/>
              <a:t> </a:t>
            </a:r>
            <a:r>
              <a:rPr lang="en-US" b="1" dirty="0" err="1"/>
              <a:t>și</a:t>
            </a:r>
            <a:r>
              <a:rPr lang="en-US" b="1" dirty="0"/>
              <a:t> </a:t>
            </a:r>
            <a:r>
              <a:rPr lang="en-US" b="1" dirty="0" err="1"/>
              <a:t>adaptare</a:t>
            </a:r>
            <a:r>
              <a:rPr lang="en-US" b="1" dirty="0"/>
              <a:t> la </a:t>
            </a:r>
            <a:r>
              <a:rPr lang="en-US" b="1" dirty="0" err="1"/>
              <a:t>schimbările</a:t>
            </a:r>
            <a:r>
              <a:rPr lang="en-US" b="1" dirty="0"/>
              <a:t> </a:t>
            </a:r>
            <a:r>
              <a:rPr lang="en-US" b="1" dirty="0" err="1"/>
              <a:t>climatice</a:t>
            </a:r>
            <a:r>
              <a:rPr lang="en-US" b="1" dirty="0"/>
              <a:t> </a:t>
            </a:r>
            <a:r>
              <a:rPr lang="en-US" b="1" dirty="0" err="1"/>
              <a:t>pentru</a:t>
            </a:r>
            <a:r>
              <a:rPr lang="en-US" b="1" dirty="0"/>
              <a:t> </a:t>
            </a:r>
            <a:r>
              <a:rPr lang="en-US" b="1" dirty="0" err="1"/>
              <a:t>Municipiul</a:t>
            </a:r>
            <a:r>
              <a:rPr lang="en-US" b="1" dirty="0"/>
              <a:t> </a:t>
            </a:r>
            <a:r>
              <a:rPr lang="en-US" b="1" dirty="0" err="1"/>
              <a:t>Satu</a:t>
            </a:r>
            <a:r>
              <a:rPr lang="en-US" b="1" dirty="0"/>
              <a:t> Mare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AF72A3-D1AC-81EF-AC67-8699553D8BB8}"/>
              </a:ext>
            </a:extLst>
          </p:cNvPr>
          <p:cNvSpPr txBox="1"/>
          <p:nvPr/>
        </p:nvSpPr>
        <p:spPr>
          <a:xfrm>
            <a:off x="1948050" y="2036330"/>
            <a:ext cx="9860771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>
                <a:latin typeface="Trebuchet MS" panose="020B0603020202020204" pitchFamily="34" charset="0"/>
              </a:rPr>
              <a:t>A.4.1 </a:t>
            </a:r>
            <a:r>
              <a:rPr lang="en-GB" sz="1600" b="1" dirty="0" err="1">
                <a:latin typeface="Trebuchet MS" panose="020B0603020202020204" pitchFamily="34" charset="0"/>
              </a:rPr>
              <a:t>Elaborarea</a:t>
            </a:r>
            <a:r>
              <a:rPr lang="en-GB" sz="1600" b="1" dirty="0">
                <a:latin typeface="Trebuchet MS" panose="020B0603020202020204" pitchFamily="34" charset="0"/>
              </a:rPr>
              <a:t> </a:t>
            </a:r>
            <a:r>
              <a:rPr lang="en-GB" sz="1600" b="1" dirty="0" err="1">
                <a:latin typeface="Trebuchet MS" panose="020B0603020202020204" pitchFamily="34" charset="0"/>
              </a:rPr>
              <a:t>planului</a:t>
            </a:r>
            <a:r>
              <a:rPr lang="en-GB" sz="1600" b="1" dirty="0">
                <a:latin typeface="Trebuchet MS" panose="020B0603020202020204" pitchFamily="34" charset="0"/>
              </a:rPr>
              <a:t> de </a:t>
            </a:r>
            <a:r>
              <a:rPr lang="en-GB" sz="1600" b="1" dirty="0" err="1">
                <a:latin typeface="Trebuchet MS" panose="020B0603020202020204" pitchFamily="34" charset="0"/>
              </a:rPr>
              <a:t>măsuri</a:t>
            </a:r>
            <a:r>
              <a:rPr lang="en-GB" sz="1600" b="1" dirty="0">
                <a:latin typeface="Trebuchet MS" panose="020B0603020202020204" pitchFamily="34" charset="0"/>
              </a:rPr>
              <a:t> de </a:t>
            </a:r>
            <a:r>
              <a:rPr lang="en-GB" sz="1600" b="1" dirty="0" err="1">
                <a:latin typeface="Trebuchet MS" panose="020B0603020202020204" pitchFamily="34" charset="0"/>
              </a:rPr>
              <a:t>atenuare</a:t>
            </a:r>
            <a:r>
              <a:rPr lang="en-GB" sz="1600" b="1" dirty="0">
                <a:latin typeface="Trebuchet MS" panose="020B0603020202020204" pitchFamily="34" charset="0"/>
              </a:rPr>
              <a:t> la </a:t>
            </a:r>
            <a:r>
              <a:rPr lang="en-GB" sz="1600" b="1" dirty="0" err="1">
                <a:latin typeface="Trebuchet MS" panose="020B0603020202020204" pitchFamily="34" charset="0"/>
              </a:rPr>
              <a:t>schimbările</a:t>
            </a:r>
            <a:r>
              <a:rPr lang="en-GB" sz="1600" b="1" dirty="0">
                <a:latin typeface="Trebuchet MS" panose="020B0603020202020204" pitchFamily="34" charset="0"/>
              </a:rPr>
              <a:t> </a:t>
            </a:r>
            <a:r>
              <a:rPr lang="en-GB" sz="1600" b="1" dirty="0" err="1">
                <a:latin typeface="Trebuchet MS" panose="020B0603020202020204" pitchFamily="34" charset="0"/>
              </a:rPr>
              <a:t>climatice</a:t>
            </a:r>
            <a:r>
              <a:rPr lang="en-GB" sz="1600" b="1" dirty="0">
                <a:latin typeface="Trebuchet MS" panose="020B0603020202020204" pitchFamily="34" charset="0"/>
              </a:rPr>
              <a:t> </a:t>
            </a:r>
            <a:r>
              <a:rPr lang="en-GB" sz="1600" b="1" dirty="0" err="1">
                <a:latin typeface="Trebuchet MS" panose="020B0603020202020204" pitchFamily="34" charset="0"/>
              </a:rPr>
              <a:t>pentru</a:t>
            </a:r>
            <a:r>
              <a:rPr lang="en-GB" sz="1600" b="1" dirty="0">
                <a:latin typeface="Trebuchet MS" panose="020B0603020202020204" pitchFamily="34" charset="0"/>
              </a:rPr>
              <a:t> </a:t>
            </a:r>
            <a:r>
              <a:rPr lang="en-GB" sz="1600" b="1" dirty="0" err="1">
                <a:latin typeface="Trebuchet MS" panose="020B0603020202020204" pitchFamily="34" charset="0"/>
              </a:rPr>
              <a:t>Municipiul</a:t>
            </a:r>
            <a:r>
              <a:rPr lang="en-GB" sz="1600" b="1" dirty="0">
                <a:latin typeface="Trebuchet MS" panose="020B0603020202020204" pitchFamily="34" charset="0"/>
              </a:rPr>
              <a:t> Satu Mare </a:t>
            </a:r>
            <a:r>
              <a:rPr lang="en-GB" sz="1600" dirty="0">
                <a:latin typeface="Trebuchet MS" panose="020B0603020202020204" pitchFamily="34" charset="0"/>
              </a:rPr>
              <a:t>se </a:t>
            </a:r>
            <a:r>
              <a:rPr lang="en-GB" sz="1600" dirty="0" err="1">
                <a:latin typeface="Trebuchet MS" panose="020B0603020202020204" pitchFamily="34" charset="0"/>
              </a:rPr>
              <a:t>va</a:t>
            </a:r>
            <a:r>
              <a:rPr lang="en-GB" sz="1600" dirty="0">
                <a:latin typeface="Trebuchet MS" panose="020B0603020202020204" pitchFamily="34" charset="0"/>
              </a:rPr>
              <a:t> face </a:t>
            </a:r>
            <a:r>
              <a:rPr lang="en-GB" sz="1600" dirty="0" err="1">
                <a:latin typeface="Trebuchet MS" panose="020B0603020202020204" pitchFamily="34" charset="0"/>
              </a:rPr>
              <a:t>ținând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cont</a:t>
            </a:r>
            <a:r>
              <a:rPr lang="en-GB" sz="1600" dirty="0">
                <a:latin typeface="Trebuchet MS" panose="020B0603020202020204" pitchFamily="34" charset="0"/>
              </a:rPr>
              <a:t> de </a:t>
            </a:r>
            <a:r>
              <a:rPr lang="en-GB" sz="1600" dirty="0" err="1">
                <a:latin typeface="Trebuchet MS" panose="020B0603020202020204" pitchFamily="34" charset="0"/>
              </a:rPr>
              <a:t>datele</a:t>
            </a:r>
            <a:r>
              <a:rPr lang="en-GB" sz="1600" dirty="0">
                <a:latin typeface="Trebuchet MS" panose="020B0603020202020204" pitchFamily="34" charset="0"/>
              </a:rPr>
              <a:t> de </a:t>
            </a:r>
            <a:r>
              <a:rPr lang="en-GB" sz="1600" dirty="0" err="1">
                <a:latin typeface="Trebuchet MS" panose="020B0603020202020204" pitchFamily="34" charset="0"/>
              </a:rPr>
              <a:t>inventar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pentru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anul</a:t>
            </a:r>
            <a:r>
              <a:rPr lang="en-GB" sz="1600" dirty="0">
                <a:latin typeface="Trebuchet MS" panose="020B0603020202020204" pitchFamily="34" charset="0"/>
              </a:rPr>
              <a:t> de </a:t>
            </a:r>
            <a:r>
              <a:rPr lang="en-GB" sz="1600" dirty="0" err="1">
                <a:latin typeface="Trebuchet MS" panose="020B0603020202020204" pitchFamily="34" charset="0"/>
              </a:rPr>
              <a:t>bază</a:t>
            </a:r>
            <a:r>
              <a:rPr lang="en-GB" sz="1600" dirty="0">
                <a:latin typeface="Trebuchet MS" panose="020B0603020202020204" pitchFamily="34" charset="0"/>
              </a:rPr>
              <a:t>.  Se </a:t>
            </a:r>
            <a:r>
              <a:rPr lang="en-GB" sz="1600" dirty="0" err="1">
                <a:latin typeface="Trebuchet MS" panose="020B0603020202020204" pitchFamily="34" charset="0"/>
              </a:rPr>
              <a:t>vor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identifica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măsuri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în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sectorele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cheie</a:t>
            </a:r>
            <a:r>
              <a:rPr lang="en-GB" sz="1600" dirty="0">
                <a:latin typeface="Trebuchet MS" panose="020B0603020202020204" pitchFamily="34" charset="0"/>
              </a:rPr>
              <a:t> ale </a:t>
            </a:r>
            <a:r>
              <a:rPr lang="en-GB" sz="1600" dirty="0" err="1">
                <a:latin typeface="Trebuchet MS" panose="020B0603020202020204" pitchFamily="34" charset="0"/>
              </a:rPr>
              <a:t>orașului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și</a:t>
            </a:r>
            <a:r>
              <a:rPr lang="en-GB" sz="1600" dirty="0">
                <a:latin typeface="Trebuchet MS" panose="020B0603020202020204" pitchFamily="34" charset="0"/>
              </a:rPr>
              <a:t> se </a:t>
            </a:r>
            <a:r>
              <a:rPr lang="en-GB" sz="1600" dirty="0" err="1">
                <a:latin typeface="Trebuchet MS" panose="020B0603020202020204" pitchFamily="34" charset="0"/>
              </a:rPr>
              <a:t>vor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ierarhiza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în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funcție</a:t>
            </a:r>
            <a:r>
              <a:rPr lang="en-GB" sz="1600" dirty="0">
                <a:latin typeface="Trebuchet MS" panose="020B0603020202020204" pitchFamily="34" charset="0"/>
              </a:rPr>
              <a:t> de </a:t>
            </a:r>
            <a:r>
              <a:rPr lang="en-GB" sz="1600" dirty="0" err="1">
                <a:latin typeface="Trebuchet MS" panose="020B0603020202020204" pitchFamily="34" charset="0"/>
              </a:rPr>
              <a:t>potențialul</a:t>
            </a:r>
            <a:r>
              <a:rPr lang="en-GB" sz="1600" dirty="0">
                <a:latin typeface="Trebuchet MS" panose="020B0603020202020204" pitchFamily="34" charset="0"/>
              </a:rPr>
              <a:t> de </a:t>
            </a:r>
            <a:r>
              <a:rPr lang="en-GB" sz="1600" dirty="0" err="1">
                <a:latin typeface="Trebuchet MS" panose="020B0603020202020204" pitchFamily="34" charset="0"/>
              </a:rPr>
              <a:t>reducere</a:t>
            </a:r>
            <a:r>
              <a:rPr lang="en-GB" sz="1600" dirty="0">
                <a:latin typeface="Trebuchet MS" panose="020B0603020202020204" pitchFamily="34" charset="0"/>
              </a:rPr>
              <a:t> a </a:t>
            </a:r>
            <a:r>
              <a:rPr lang="en-GB" sz="1600" dirty="0" err="1">
                <a:latin typeface="Trebuchet MS" panose="020B0603020202020204" pitchFamily="34" charset="0"/>
              </a:rPr>
              <a:t>gazelor</a:t>
            </a:r>
            <a:r>
              <a:rPr lang="en-GB" sz="1600" dirty="0">
                <a:latin typeface="Trebuchet MS" panose="020B0603020202020204" pitchFamily="34" charset="0"/>
              </a:rPr>
              <a:t> cu </a:t>
            </a:r>
            <a:r>
              <a:rPr lang="en-GB" sz="1600" dirty="0" err="1">
                <a:latin typeface="Trebuchet MS" panose="020B0603020202020204" pitchFamily="34" charset="0"/>
              </a:rPr>
              <a:t>efect</a:t>
            </a:r>
            <a:r>
              <a:rPr lang="en-GB" sz="1600" dirty="0">
                <a:latin typeface="Trebuchet MS" panose="020B0603020202020204" pitchFamily="34" charset="0"/>
              </a:rPr>
              <a:t> de </a:t>
            </a:r>
            <a:r>
              <a:rPr lang="en-GB" sz="1600" dirty="0" err="1">
                <a:latin typeface="Trebuchet MS" panose="020B0603020202020204" pitchFamily="34" charset="0"/>
              </a:rPr>
              <a:t>seră</a:t>
            </a:r>
            <a:r>
              <a:rPr lang="en-GB" sz="1600" dirty="0">
                <a:latin typeface="Trebuchet MS" panose="020B0603020202020204" pitchFamily="34" charset="0"/>
              </a:rPr>
              <a:t>, </a:t>
            </a:r>
            <a:r>
              <a:rPr lang="en-GB" sz="1600" dirty="0" err="1">
                <a:latin typeface="Trebuchet MS" panose="020B0603020202020204" pitchFamily="34" charset="0"/>
              </a:rPr>
              <a:t>capacitatea</a:t>
            </a:r>
            <a:r>
              <a:rPr lang="en-GB" sz="1600" dirty="0">
                <a:latin typeface="Trebuchet MS" panose="020B0603020202020204" pitchFamily="34" charset="0"/>
              </a:rPr>
              <a:t> de </a:t>
            </a:r>
            <a:r>
              <a:rPr lang="en-GB" sz="1600" dirty="0" err="1">
                <a:latin typeface="Trebuchet MS" panose="020B0603020202020204" pitchFamily="34" charset="0"/>
              </a:rPr>
              <a:t>implementare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și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tintele</a:t>
            </a:r>
            <a:r>
              <a:rPr lang="en-GB" sz="1600" dirty="0">
                <a:latin typeface="Trebuchet MS" panose="020B0603020202020204" pitchFamily="34" charset="0"/>
              </a:rPr>
              <a:t> de </a:t>
            </a:r>
            <a:r>
              <a:rPr lang="en-GB" sz="1600" dirty="0" err="1">
                <a:latin typeface="Trebuchet MS" panose="020B0603020202020204" pitchFamily="34" charset="0"/>
              </a:rPr>
              <a:t>reducere</a:t>
            </a:r>
            <a:r>
              <a:rPr lang="en-GB" sz="1600" dirty="0">
                <a:latin typeface="Trebuchet MS" panose="020B0603020202020204" pitchFamily="34" charset="0"/>
              </a:rPr>
              <a:t>. </a:t>
            </a:r>
            <a:r>
              <a:rPr lang="en-GB" sz="1600" i="1" dirty="0" err="1">
                <a:latin typeface="Trebuchet MS" panose="020B0603020202020204" pitchFamily="34" charset="0"/>
              </a:rPr>
              <a:t>Măsurile</a:t>
            </a:r>
            <a:r>
              <a:rPr lang="en-GB" sz="1600" i="1" dirty="0"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latin typeface="Trebuchet MS" panose="020B0603020202020204" pitchFamily="34" charset="0"/>
              </a:rPr>
              <a:t>vor</a:t>
            </a:r>
            <a:r>
              <a:rPr lang="en-GB" sz="1600" i="1" dirty="0">
                <a:latin typeface="Trebuchet MS" panose="020B0603020202020204" pitchFamily="34" charset="0"/>
              </a:rPr>
              <a:t> fi </a:t>
            </a:r>
            <a:r>
              <a:rPr lang="en-GB" sz="1600" i="1" dirty="0" err="1">
                <a:latin typeface="Trebuchet MS" panose="020B0603020202020204" pitchFamily="34" charset="0"/>
              </a:rPr>
              <a:t>dezbătute</a:t>
            </a:r>
            <a:r>
              <a:rPr lang="en-GB" sz="1600" i="1" dirty="0"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latin typeface="Trebuchet MS" panose="020B0603020202020204" pitchFamily="34" charset="0"/>
              </a:rPr>
              <a:t>în</a:t>
            </a:r>
            <a:r>
              <a:rPr lang="en-GB" sz="1600" i="1" dirty="0"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latin typeface="Trebuchet MS" panose="020B0603020202020204" pitchFamily="34" charset="0"/>
              </a:rPr>
              <a:t>comitetul</a:t>
            </a:r>
            <a:r>
              <a:rPr lang="en-GB" sz="1600" i="1" dirty="0"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latin typeface="Trebuchet MS" panose="020B0603020202020204" pitchFamily="34" charset="0"/>
              </a:rPr>
              <a:t>consultativ</a:t>
            </a:r>
            <a:r>
              <a:rPr lang="en-GB" sz="1600" i="1" dirty="0"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latin typeface="Trebuchet MS" panose="020B0603020202020204" pitchFamily="34" charset="0"/>
              </a:rPr>
              <a:t>și</a:t>
            </a:r>
            <a:r>
              <a:rPr lang="en-GB" sz="1600" i="1" dirty="0"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latin typeface="Trebuchet MS" panose="020B0603020202020204" pitchFamily="34" charset="0"/>
              </a:rPr>
              <a:t>prin</a:t>
            </a:r>
            <a:r>
              <a:rPr lang="en-GB" sz="1600" i="1" dirty="0"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latin typeface="Trebuchet MS" panose="020B0603020202020204" pitchFamily="34" charset="0"/>
              </a:rPr>
              <a:t>implicarea</a:t>
            </a:r>
            <a:r>
              <a:rPr lang="en-GB" sz="1600" i="1" dirty="0"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latin typeface="Trebuchet MS" panose="020B0603020202020204" pitchFamily="34" charset="0"/>
              </a:rPr>
              <a:t>factorilor</a:t>
            </a:r>
            <a:r>
              <a:rPr lang="en-GB" sz="1600" i="1" dirty="0"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latin typeface="Trebuchet MS" panose="020B0603020202020204" pitchFamily="34" charset="0"/>
              </a:rPr>
              <a:t>interesați</a:t>
            </a:r>
            <a:endParaRPr lang="en-GB" sz="1600" i="1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Trebuchet MS" panose="020B0603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b="1" dirty="0">
                <a:latin typeface="Trebuchet MS" panose="020B0603020202020204" pitchFamily="34" charset="0"/>
              </a:rPr>
              <a:t>A.4.2 </a:t>
            </a:r>
            <a:r>
              <a:rPr lang="en-GB" sz="1600" b="1" dirty="0" err="1">
                <a:latin typeface="Trebuchet MS" panose="020B0603020202020204" pitchFamily="34" charset="0"/>
              </a:rPr>
              <a:t>Elaborarea</a:t>
            </a:r>
            <a:r>
              <a:rPr lang="en-GB" sz="1600" b="1" dirty="0">
                <a:latin typeface="Trebuchet MS" panose="020B0603020202020204" pitchFamily="34" charset="0"/>
              </a:rPr>
              <a:t> </a:t>
            </a:r>
            <a:r>
              <a:rPr lang="en-GB" sz="1600" b="1" dirty="0" err="1">
                <a:latin typeface="Trebuchet MS" panose="020B0603020202020204" pitchFamily="34" charset="0"/>
              </a:rPr>
              <a:t>planului</a:t>
            </a:r>
            <a:r>
              <a:rPr lang="en-GB" sz="1600" b="1" dirty="0">
                <a:latin typeface="Trebuchet MS" panose="020B0603020202020204" pitchFamily="34" charset="0"/>
              </a:rPr>
              <a:t> de </a:t>
            </a:r>
            <a:r>
              <a:rPr lang="en-GB" sz="1600" b="1" dirty="0" err="1">
                <a:latin typeface="Trebuchet MS" panose="020B0603020202020204" pitchFamily="34" charset="0"/>
              </a:rPr>
              <a:t>măsuri</a:t>
            </a:r>
            <a:r>
              <a:rPr lang="en-GB" sz="1600" b="1" dirty="0">
                <a:latin typeface="Trebuchet MS" panose="020B0603020202020204" pitchFamily="34" charset="0"/>
              </a:rPr>
              <a:t> de </a:t>
            </a:r>
            <a:r>
              <a:rPr lang="en-GB" sz="1600" b="1" dirty="0" err="1">
                <a:latin typeface="Trebuchet MS" panose="020B0603020202020204" pitchFamily="34" charset="0"/>
              </a:rPr>
              <a:t>adaptare</a:t>
            </a:r>
            <a:r>
              <a:rPr lang="en-GB" sz="1600" b="1" dirty="0">
                <a:latin typeface="Trebuchet MS" panose="020B0603020202020204" pitchFamily="34" charset="0"/>
              </a:rPr>
              <a:t> la </a:t>
            </a:r>
            <a:r>
              <a:rPr lang="en-GB" sz="1600" b="1" dirty="0" err="1">
                <a:latin typeface="Trebuchet MS" panose="020B0603020202020204" pitchFamily="34" charset="0"/>
              </a:rPr>
              <a:t>schimbările</a:t>
            </a:r>
            <a:r>
              <a:rPr lang="en-GB" sz="1600" b="1" dirty="0">
                <a:latin typeface="Trebuchet MS" panose="020B0603020202020204" pitchFamily="34" charset="0"/>
              </a:rPr>
              <a:t> </a:t>
            </a:r>
            <a:r>
              <a:rPr lang="en-GB" sz="1600" b="1" dirty="0" err="1">
                <a:latin typeface="Trebuchet MS" panose="020B0603020202020204" pitchFamily="34" charset="0"/>
              </a:rPr>
              <a:t>climatice</a:t>
            </a:r>
            <a:r>
              <a:rPr lang="en-GB" sz="1600" b="1" dirty="0">
                <a:latin typeface="Trebuchet MS" panose="020B0603020202020204" pitchFamily="34" charset="0"/>
              </a:rPr>
              <a:t> </a:t>
            </a:r>
            <a:r>
              <a:rPr lang="en-GB" sz="1600" b="1" dirty="0" err="1">
                <a:latin typeface="Trebuchet MS" panose="020B0603020202020204" pitchFamily="34" charset="0"/>
              </a:rPr>
              <a:t>pentru</a:t>
            </a:r>
            <a:r>
              <a:rPr lang="en-GB" sz="1600" b="1" dirty="0">
                <a:latin typeface="Trebuchet MS" panose="020B0603020202020204" pitchFamily="34" charset="0"/>
              </a:rPr>
              <a:t> </a:t>
            </a:r>
            <a:r>
              <a:rPr lang="en-GB" sz="1600" b="1" dirty="0" err="1">
                <a:latin typeface="Trebuchet MS" panose="020B0603020202020204" pitchFamily="34" charset="0"/>
              </a:rPr>
              <a:t>Municipiul</a:t>
            </a:r>
            <a:r>
              <a:rPr lang="en-GB" sz="1600" b="1" dirty="0">
                <a:latin typeface="Trebuchet MS" panose="020B0603020202020204" pitchFamily="34" charset="0"/>
              </a:rPr>
              <a:t> Satu Mare</a:t>
            </a:r>
            <a:r>
              <a:rPr lang="en-GB" sz="1600" dirty="0">
                <a:latin typeface="Trebuchet MS" panose="020B0603020202020204" pitchFamily="34" charset="0"/>
              </a:rPr>
              <a:t> - pe </a:t>
            </a:r>
            <a:r>
              <a:rPr lang="en-GB" sz="1600" dirty="0" err="1">
                <a:latin typeface="Trebuchet MS" panose="020B0603020202020204" pitchFamily="34" charset="0"/>
              </a:rPr>
              <a:t>baza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ierarhizării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sectoarelor</a:t>
            </a:r>
            <a:r>
              <a:rPr lang="en-GB" sz="1600" dirty="0">
                <a:latin typeface="Trebuchet MS" panose="020B0603020202020204" pitchFamily="34" charset="0"/>
              </a:rPr>
              <a:t> de </a:t>
            </a:r>
            <a:r>
              <a:rPr lang="en-GB" sz="1600" dirty="0" err="1">
                <a:latin typeface="Trebuchet MS" panose="020B0603020202020204" pitchFamily="34" charset="0"/>
              </a:rPr>
              <a:t>activitate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în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privința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riscurilor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climatice</a:t>
            </a:r>
            <a:r>
              <a:rPr lang="en-GB" sz="1600" dirty="0">
                <a:latin typeface="Trebuchet MS" panose="020B0603020202020204" pitchFamily="34" charset="0"/>
              </a:rPr>
              <a:t> (A.3.2) </a:t>
            </a:r>
            <a:r>
              <a:rPr lang="en-GB" sz="1600" dirty="0" err="1">
                <a:latin typeface="Trebuchet MS" panose="020B0603020202020204" pitchFamily="34" charset="0"/>
              </a:rPr>
              <a:t>și</a:t>
            </a:r>
            <a:r>
              <a:rPr lang="en-GB" sz="1600" dirty="0">
                <a:latin typeface="Trebuchet MS" panose="020B0603020202020204" pitchFamily="34" charset="0"/>
              </a:rPr>
              <a:t> a </a:t>
            </a:r>
            <a:r>
              <a:rPr lang="en-GB" sz="1600" dirty="0" err="1">
                <a:latin typeface="Trebuchet MS" panose="020B0603020202020204" pitchFamily="34" charset="0"/>
              </a:rPr>
              <a:t>capacității</a:t>
            </a:r>
            <a:r>
              <a:rPr lang="en-GB" sz="1600" dirty="0">
                <a:latin typeface="Trebuchet MS" panose="020B0603020202020204" pitchFamily="34" charset="0"/>
              </a:rPr>
              <a:t> de </a:t>
            </a:r>
            <a:r>
              <a:rPr lang="en-GB" sz="1600" dirty="0" err="1">
                <a:latin typeface="Trebuchet MS" panose="020B0603020202020204" pitchFamily="34" charset="0"/>
              </a:rPr>
              <a:t>adaptare</a:t>
            </a:r>
            <a:r>
              <a:rPr lang="en-GB" sz="1600" dirty="0">
                <a:latin typeface="Trebuchet MS" panose="020B0603020202020204" pitchFamily="34" charset="0"/>
              </a:rPr>
              <a:t> se </a:t>
            </a:r>
            <a:r>
              <a:rPr lang="en-GB" sz="1600" dirty="0" err="1">
                <a:latin typeface="Trebuchet MS" panose="020B0603020202020204" pitchFamily="34" charset="0"/>
              </a:rPr>
              <a:t>va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contura</a:t>
            </a:r>
            <a:r>
              <a:rPr lang="en-GB" sz="1600" dirty="0">
                <a:latin typeface="Trebuchet MS" panose="020B0603020202020204" pitchFamily="34" charset="0"/>
              </a:rPr>
              <a:t> o </a:t>
            </a:r>
            <a:r>
              <a:rPr lang="en-GB" sz="1600" dirty="0" err="1">
                <a:latin typeface="Trebuchet MS" panose="020B0603020202020204" pitchFamily="34" charset="0"/>
              </a:rPr>
              <a:t>listă</a:t>
            </a:r>
            <a:r>
              <a:rPr lang="en-GB" sz="1600" dirty="0">
                <a:latin typeface="Trebuchet MS" panose="020B0603020202020204" pitchFamily="34" charset="0"/>
              </a:rPr>
              <a:t> de </a:t>
            </a:r>
            <a:r>
              <a:rPr lang="en-GB" sz="1600" dirty="0" err="1">
                <a:latin typeface="Trebuchet MS" panose="020B0603020202020204" pitchFamily="34" charset="0"/>
              </a:rPr>
              <a:t>măsuri</a:t>
            </a:r>
            <a:r>
              <a:rPr lang="en-GB" sz="1600" dirty="0">
                <a:latin typeface="Trebuchet MS" panose="020B0603020202020204" pitchFamily="34" charset="0"/>
              </a:rPr>
              <a:t> de </a:t>
            </a:r>
            <a:r>
              <a:rPr lang="en-GB" sz="1600" dirty="0" err="1">
                <a:latin typeface="Trebuchet MS" panose="020B0603020202020204" pitchFamily="34" charset="0"/>
              </a:rPr>
              <a:t>adaptare</a:t>
            </a:r>
            <a:r>
              <a:rPr lang="en-GB" sz="1600" dirty="0">
                <a:latin typeface="Trebuchet MS" panose="020B0603020202020204" pitchFamily="34" charset="0"/>
              </a:rPr>
              <a:t>.  </a:t>
            </a:r>
            <a:r>
              <a:rPr lang="en-GB" sz="1600" dirty="0" err="1">
                <a:latin typeface="Trebuchet MS" panose="020B0603020202020204" pitchFamily="34" charset="0"/>
              </a:rPr>
              <a:t>Măsurile</a:t>
            </a:r>
            <a:r>
              <a:rPr lang="en-GB" sz="1600" dirty="0">
                <a:latin typeface="Trebuchet MS" panose="020B0603020202020204" pitchFamily="34" charset="0"/>
              </a:rPr>
              <a:t> de </a:t>
            </a:r>
            <a:r>
              <a:rPr lang="en-GB" sz="1600" dirty="0" err="1">
                <a:latin typeface="Trebuchet MS" panose="020B0603020202020204" pitchFamily="34" charset="0"/>
              </a:rPr>
              <a:t>adaptare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vor</a:t>
            </a:r>
            <a:r>
              <a:rPr lang="en-GB" sz="1600" dirty="0">
                <a:latin typeface="Trebuchet MS" panose="020B0603020202020204" pitchFamily="34" charset="0"/>
              </a:rPr>
              <a:t> fi </a:t>
            </a:r>
            <a:r>
              <a:rPr lang="en-GB" sz="1600" dirty="0" err="1">
                <a:latin typeface="Trebuchet MS" panose="020B0603020202020204" pitchFamily="34" charset="0"/>
              </a:rPr>
              <a:t>ierarhizate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prin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dezbaterea</a:t>
            </a:r>
            <a:r>
              <a:rPr lang="en-GB" sz="1600" dirty="0">
                <a:latin typeface="Trebuchet MS" panose="020B0603020202020204" pitchFamily="34" charset="0"/>
              </a:rPr>
              <a:t> lor </a:t>
            </a:r>
            <a:r>
              <a:rPr lang="en-GB" sz="1600" dirty="0" err="1">
                <a:latin typeface="Trebuchet MS" panose="020B0603020202020204" pitchFamily="34" charset="0"/>
              </a:rPr>
              <a:t>în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comitetul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consultativ</a:t>
            </a:r>
            <a:r>
              <a:rPr lang="en-GB" sz="1600" dirty="0">
                <a:latin typeface="Trebuchet MS" panose="020B0603020202020204" pitchFamily="34" charset="0"/>
              </a:rPr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>
              <a:latin typeface="Trebuchet MS" panose="020B06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dirty="0">
              <a:latin typeface="Trebuchet MS" panose="020B0603020202020204" pitchFamily="34" charset="0"/>
            </a:endParaRPr>
          </a:p>
          <a:p>
            <a:pPr algn="just"/>
            <a:r>
              <a:rPr lang="en-GB" sz="1600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Realizarea</a:t>
            </a:r>
            <a:r>
              <a:rPr lang="en-GB" sz="1600" i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planului</a:t>
            </a:r>
            <a:r>
              <a:rPr lang="en-GB" sz="1600" i="1" dirty="0">
                <a:solidFill>
                  <a:srgbClr val="FF0000"/>
                </a:solidFill>
                <a:latin typeface="Trebuchet MS" panose="020B0603020202020204" pitchFamily="34" charset="0"/>
              </a:rPr>
              <a:t> de </a:t>
            </a:r>
            <a:r>
              <a:rPr lang="en-GB" sz="1600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măsuri</a:t>
            </a:r>
            <a:r>
              <a:rPr lang="en-GB" sz="1600" i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este</a:t>
            </a:r>
            <a:r>
              <a:rPr lang="en-GB" sz="1600" i="1" dirty="0">
                <a:solidFill>
                  <a:srgbClr val="FF0000"/>
                </a:solidFill>
                <a:latin typeface="Trebuchet MS" panose="020B0603020202020204" pitchFamily="34" charset="0"/>
              </a:rPr>
              <a:t> un pas </a:t>
            </a:r>
            <a:r>
              <a:rPr lang="en-GB" sz="1600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în</a:t>
            </a:r>
            <a:r>
              <a:rPr lang="en-GB" sz="1600" i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procesul</a:t>
            </a:r>
            <a:r>
              <a:rPr lang="en-GB" sz="1600" i="1" dirty="0">
                <a:solidFill>
                  <a:srgbClr val="FF0000"/>
                </a:solidFill>
                <a:latin typeface="Trebuchet MS" panose="020B0603020202020204" pitchFamily="34" charset="0"/>
              </a:rPr>
              <a:t> de </a:t>
            </a:r>
            <a:r>
              <a:rPr lang="en-GB" sz="1600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adaptare</a:t>
            </a:r>
            <a:r>
              <a:rPr lang="en-GB" sz="1600" i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și</a:t>
            </a:r>
            <a:r>
              <a:rPr lang="en-GB" sz="1600" i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diminuare</a:t>
            </a:r>
            <a:r>
              <a:rPr lang="en-GB" sz="1600" i="1" dirty="0">
                <a:solidFill>
                  <a:srgbClr val="FF0000"/>
                </a:solidFill>
                <a:latin typeface="Trebuchet MS" panose="020B0603020202020204" pitchFamily="34" charset="0"/>
              </a:rPr>
              <a:t> la </a:t>
            </a:r>
            <a:r>
              <a:rPr lang="en-GB" sz="1600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schimbările</a:t>
            </a:r>
            <a:r>
              <a:rPr lang="en-GB" sz="1600" i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climatice</a:t>
            </a:r>
            <a:r>
              <a:rPr lang="en-GB" sz="1600" i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prin</a:t>
            </a:r>
            <a:r>
              <a:rPr lang="en-GB" sz="1600" i="1" dirty="0">
                <a:solidFill>
                  <a:srgbClr val="FF0000"/>
                </a:solidFill>
                <a:latin typeface="Trebuchet MS" panose="020B0603020202020204" pitchFamily="34" charset="0"/>
              </a:rPr>
              <a:t> care se </a:t>
            </a:r>
            <a:r>
              <a:rPr lang="en-GB" sz="1600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inițiază</a:t>
            </a:r>
            <a:r>
              <a:rPr lang="en-GB" sz="1600" i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punerea</a:t>
            </a:r>
            <a:r>
              <a:rPr lang="en-GB" sz="1600" i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în</a:t>
            </a:r>
            <a:r>
              <a:rPr lang="en-GB" sz="1600" i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aplicare</a:t>
            </a:r>
            <a:r>
              <a:rPr lang="en-GB" sz="1600" i="1" dirty="0">
                <a:solidFill>
                  <a:srgbClr val="FF0000"/>
                </a:solidFill>
                <a:latin typeface="Trebuchet MS" panose="020B0603020202020204" pitchFamily="34" charset="0"/>
              </a:rPr>
              <a:t> a </a:t>
            </a:r>
            <a:r>
              <a:rPr lang="en-GB" sz="1600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măsurilor</a:t>
            </a:r>
            <a:r>
              <a:rPr lang="en-GB" sz="1600" i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prevăzute</a:t>
            </a:r>
            <a:r>
              <a:rPr lang="en-GB" sz="1600" i="1" dirty="0">
                <a:solidFill>
                  <a:srgbClr val="FF0000"/>
                </a:solidFill>
                <a:latin typeface="Trebuchet MS" panose="020B0603020202020204" pitchFamily="34" charset="0"/>
              </a:rPr>
              <a:t>. </a:t>
            </a:r>
            <a:r>
              <a:rPr lang="en-GB" sz="1600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Rolul</a:t>
            </a:r>
            <a:r>
              <a:rPr lang="en-GB" sz="1600" i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planului</a:t>
            </a:r>
            <a:r>
              <a:rPr lang="en-GB" sz="1600" i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este</a:t>
            </a:r>
            <a:r>
              <a:rPr lang="en-GB" sz="1600" i="1" dirty="0">
                <a:solidFill>
                  <a:srgbClr val="FF0000"/>
                </a:solidFill>
                <a:latin typeface="Trebuchet MS" panose="020B0603020202020204" pitchFamily="34" charset="0"/>
              </a:rPr>
              <a:t> de a </a:t>
            </a:r>
            <a:r>
              <a:rPr lang="en-GB" sz="1600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trasa</a:t>
            </a:r>
            <a:r>
              <a:rPr lang="en-GB" sz="1600" i="1" dirty="0">
                <a:solidFill>
                  <a:srgbClr val="FF0000"/>
                </a:solidFill>
                <a:latin typeface="Trebuchet MS" panose="020B0603020202020204" pitchFamily="34" charset="0"/>
              </a:rPr>
              <a:t> o </a:t>
            </a:r>
            <a:r>
              <a:rPr lang="en-GB" sz="1600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viziune</a:t>
            </a:r>
            <a:r>
              <a:rPr lang="en-GB" sz="1600" i="1" dirty="0">
                <a:solidFill>
                  <a:srgbClr val="FF0000"/>
                </a:solidFill>
                <a:latin typeface="Trebuchet MS" panose="020B0603020202020204" pitchFamily="34" charset="0"/>
              </a:rPr>
              <a:t> la </a:t>
            </a:r>
            <a:r>
              <a:rPr lang="en-GB" sz="1600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nivel</a:t>
            </a:r>
            <a:r>
              <a:rPr lang="en-GB" sz="1600" i="1" dirty="0">
                <a:solidFill>
                  <a:srgbClr val="FF0000"/>
                </a:solidFill>
                <a:latin typeface="Trebuchet MS" panose="020B0603020202020204" pitchFamily="34" charset="0"/>
              </a:rPr>
              <a:t> local, </a:t>
            </a:r>
            <a:r>
              <a:rPr lang="en-GB" sz="1600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bazată</a:t>
            </a:r>
            <a:r>
              <a:rPr lang="en-GB" sz="1600" i="1" dirty="0">
                <a:solidFill>
                  <a:srgbClr val="FF0000"/>
                </a:solidFill>
                <a:latin typeface="Trebuchet MS" panose="020B0603020202020204" pitchFamily="34" charset="0"/>
              </a:rPr>
              <a:t> pe </a:t>
            </a:r>
            <a:r>
              <a:rPr lang="en-GB" sz="1600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experiența</a:t>
            </a:r>
            <a:r>
              <a:rPr lang="en-GB" sz="1600" i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anterioară</a:t>
            </a:r>
            <a:r>
              <a:rPr lang="en-GB" sz="1600" i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și</a:t>
            </a:r>
            <a:r>
              <a:rPr lang="en-GB" sz="1600" i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axată</a:t>
            </a:r>
            <a:r>
              <a:rPr lang="en-GB" sz="1600" i="1" dirty="0">
                <a:solidFill>
                  <a:srgbClr val="FF0000"/>
                </a:solidFill>
                <a:latin typeface="Trebuchet MS" panose="020B0603020202020204" pitchFamily="34" charset="0"/>
              </a:rPr>
              <a:t> pe </a:t>
            </a:r>
            <a:r>
              <a:rPr lang="en-GB" sz="1600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atingerea</a:t>
            </a:r>
            <a:r>
              <a:rPr lang="en-GB" sz="1600" i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țintelor</a:t>
            </a:r>
            <a:r>
              <a:rPr lang="en-GB" sz="1600" i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pentru</a:t>
            </a:r>
            <a:r>
              <a:rPr lang="en-GB" sz="1600" i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GB" sz="1600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anul</a:t>
            </a:r>
            <a:r>
              <a:rPr lang="en-GB" sz="1600" i="1" dirty="0">
                <a:solidFill>
                  <a:srgbClr val="FF0000"/>
                </a:solidFill>
                <a:latin typeface="Trebuchet MS" panose="020B0603020202020204" pitchFamily="34" charset="0"/>
              </a:rPr>
              <a:t> 2030.  </a:t>
            </a:r>
          </a:p>
        </p:txBody>
      </p:sp>
    </p:spTree>
    <p:extLst>
      <p:ext uri="{BB962C8B-B14F-4D97-AF65-F5344CB8AC3E}">
        <p14:creationId xmlns:p14="http://schemas.microsoft.com/office/powerpoint/2010/main" val="1609265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re 10"/>
          <p:cNvGrpSpPr/>
          <p:nvPr/>
        </p:nvGrpSpPr>
        <p:grpSpPr>
          <a:xfrm>
            <a:off x="1948051" y="92831"/>
            <a:ext cx="8700494" cy="870543"/>
            <a:chOff x="1902655" y="-10930"/>
            <a:chExt cx="8700494" cy="870543"/>
          </a:xfrm>
        </p:grpSpPr>
        <p:pic>
          <p:nvPicPr>
            <p:cNvPr id="12" name="image2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4961" y="76857"/>
              <a:ext cx="456063" cy="782756"/>
            </a:xfrm>
            <a:prstGeom prst="rect">
              <a:avLst/>
            </a:prstGeom>
          </p:spPr>
        </p:pic>
        <p:pic>
          <p:nvPicPr>
            <p:cNvPr id="13" name="Imagin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6110" y="105864"/>
              <a:ext cx="1357039" cy="594405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pic>
          <p:nvPicPr>
            <p:cNvPr id="15" name="Imagine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166" y="-10930"/>
              <a:ext cx="886516" cy="870543"/>
            </a:xfrm>
            <a:prstGeom prst="rect">
              <a:avLst/>
            </a:prstGeom>
          </p:spPr>
        </p:pic>
        <p:pic>
          <p:nvPicPr>
            <p:cNvPr id="14" name="Imagine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F0F0F"/>
                </a:clrFrom>
                <a:clrTo>
                  <a:srgbClr val="0F0F0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02655" y="148825"/>
              <a:ext cx="2089270" cy="667645"/>
            </a:xfrm>
            <a:prstGeom prst="rect">
              <a:avLst/>
            </a:prstGeom>
            <a:effectLst>
              <a:outerShdw blurRad="1219200" dist="50800" dir="5400000" algn="ctr" rotWithShape="0">
                <a:schemeClr val="accent2">
                  <a:alpha val="0"/>
                </a:schemeClr>
              </a:outerShdw>
              <a:reflection endPos="0" dir="5400000" sy="-100000" algn="bl" rotWithShape="0"/>
            </a:effectLst>
          </p:spPr>
        </p:pic>
      </p:grpSp>
      <p:sp>
        <p:nvSpPr>
          <p:cNvPr id="16" name="Dreptunghi 15"/>
          <p:cNvSpPr/>
          <p:nvPr/>
        </p:nvSpPr>
        <p:spPr>
          <a:xfrm>
            <a:off x="1948051" y="6256538"/>
            <a:ext cx="9596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Working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together</a:t>
            </a:r>
            <a:r>
              <a:rPr lang="ro-RO" sz="1000" b="1" spc="-1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for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 </a:t>
            </a:r>
            <a:r>
              <a:rPr lang="ro-RO" sz="1000" b="1" dirty="0" err="1">
                <a:solidFill>
                  <a:srgbClr val="00AF5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green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,</a:t>
            </a:r>
            <a:r>
              <a:rPr lang="ro-RO" sz="1000" b="1" spc="-2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competitive</a:t>
            </a:r>
            <a:r>
              <a:rPr lang="ro-RO" sz="1000" b="1" spc="-5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inclusive</a:t>
            </a:r>
            <a:r>
              <a:rPr lang="ro-RO" sz="1000" b="1" spc="-10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Europe</a:t>
            </a:r>
            <a:endParaRPr lang="ro-RO" sz="1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285750" indent="-285750" algn="ctr">
              <a:buFontTx/>
              <a:buChar char="-"/>
            </a:pPr>
            <a:endParaRPr lang="en-US" sz="1400" i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8" name="Google Shape;156;p28"/>
          <p:cNvSpPr txBox="1">
            <a:spLocks noGrp="1"/>
          </p:cNvSpPr>
          <p:nvPr>
            <p:ph type="subTitle" idx="1"/>
          </p:nvPr>
        </p:nvSpPr>
        <p:spPr>
          <a:xfrm>
            <a:off x="1948051" y="1026509"/>
            <a:ext cx="4716856" cy="5019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Cadrul</a:t>
            </a:r>
            <a:r>
              <a:rPr lang="en-GB" sz="1900" dirty="0">
                <a:solidFill>
                  <a:schemeClr val="tx1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9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integrat</a:t>
            </a:r>
            <a:r>
              <a:rPr lang="en-GB" sz="1900" dirty="0">
                <a:solidFill>
                  <a:schemeClr val="tx1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 al </a:t>
            </a:r>
            <a:r>
              <a:rPr lang="en-GB" sz="19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schimbărilor</a:t>
            </a:r>
            <a:r>
              <a:rPr lang="en-GB" sz="1900" dirty="0">
                <a:solidFill>
                  <a:schemeClr val="tx1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900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climatice</a:t>
            </a:r>
            <a:endParaRPr sz="1900" dirty="0">
              <a:solidFill>
                <a:schemeClr val="tx1"/>
              </a:solidFill>
              <a:latin typeface="Trebuchet MS" panose="020B0603020202020204" pitchFamily="34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7" name="I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48453" y="1634728"/>
            <a:ext cx="7466701" cy="463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5352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re 10"/>
          <p:cNvGrpSpPr/>
          <p:nvPr/>
        </p:nvGrpSpPr>
        <p:grpSpPr>
          <a:xfrm>
            <a:off x="1948051" y="92831"/>
            <a:ext cx="8700494" cy="870543"/>
            <a:chOff x="1902655" y="-10930"/>
            <a:chExt cx="8700494" cy="870543"/>
          </a:xfrm>
        </p:grpSpPr>
        <p:pic>
          <p:nvPicPr>
            <p:cNvPr id="12" name="image2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4961" y="76857"/>
              <a:ext cx="456063" cy="782756"/>
            </a:xfrm>
            <a:prstGeom prst="rect">
              <a:avLst/>
            </a:prstGeom>
          </p:spPr>
        </p:pic>
        <p:pic>
          <p:nvPicPr>
            <p:cNvPr id="13" name="Imagin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6110" y="105864"/>
              <a:ext cx="1357039" cy="594405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pic>
          <p:nvPicPr>
            <p:cNvPr id="15" name="Imagine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166" y="-10930"/>
              <a:ext cx="886516" cy="870543"/>
            </a:xfrm>
            <a:prstGeom prst="rect">
              <a:avLst/>
            </a:prstGeom>
          </p:spPr>
        </p:pic>
        <p:pic>
          <p:nvPicPr>
            <p:cNvPr id="14" name="Imagine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F0F0F"/>
                </a:clrFrom>
                <a:clrTo>
                  <a:srgbClr val="0F0F0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02655" y="148825"/>
              <a:ext cx="2089270" cy="667645"/>
            </a:xfrm>
            <a:prstGeom prst="rect">
              <a:avLst/>
            </a:prstGeom>
            <a:effectLst>
              <a:outerShdw blurRad="1219200" dist="50800" dir="5400000" algn="ctr" rotWithShape="0">
                <a:schemeClr val="accent2">
                  <a:alpha val="0"/>
                </a:schemeClr>
              </a:outerShdw>
              <a:reflection endPos="0" dir="5400000" sy="-100000" algn="bl" rotWithShape="0"/>
            </a:effectLst>
          </p:spPr>
        </p:pic>
      </p:grpSp>
      <p:sp>
        <p:nvSpPr>
          <p:cNvPr id="16" name="Dreptunghi 15"/>
          <p:cNvSpPr/>
          <p:nvPr/>
        </p:nvSpPr>
        <p:spPr>
          <a:xfrm>
            <a:off x="1948051" y="6256538"/>
            <a:ext cx="9596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Working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together</a:t>
            </a:r>
            <a:r>
              <a:rPr lang="ro-RO" sz="1000" b="1" spc="-1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for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 </a:t>
            </a:r>
            <a:r>
              <a:rPr lang="ro-RO" sz="1000" b="1" dirty="0" err="1">
                <a:solidFill>
                  <a:srgbClr val="00AF5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green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,</a:t>
            </a:r>
            <a:r>
              <a:rPr lang="ro-RO" sz="1000" b="1" spc="-2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competitive</a:t>
            </a:r>
            <a:r>
              <a:rPr lang="ro-RO" sz="1000" b="1" spc="-5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inclusive</a:t>
            </a:r>
            <a:r>
              <a:rPr lang="ro-RO" sz="1000" b="1" spc="-10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Europe</a:t>
            </a:r>
            <a:endParaRPr lang="ro-RO" sz="1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285750" indent="-285750" algn="ctr">
              <a:buFontTx/>
              <a:buChar char="-"/>
            </a:pPr>
            <a:endParaRPr lang="en-US" sz="1400" i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Dreptunghi 1"/>
          <p:cNvSpPr/>
          <p:nvPr/>
        </p:nvSpPr>
        <p:spPr>
          <a:xfrm>
            <a:off x="1576251" y="1155115"/>
            <a:ext cx="10232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Activitatea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A.5. Workshop de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progres</a:t>
            </a:r>
            <a:endParaRPr lang="en-GB" sz="18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DF9872-9FE9-9E14-CB06-7F191D97CFEB}"/>
              </a:ext>
            </a:extLst>
          </p:cNvPr>
          <p:cNvSpPr txBox="1"/>
          <p:nvPr/>
        </p:nvSpPr>
        <p:spPr>
          <a:xfrm>
            <a:off x="1576251" y="1663750"/>
            <a:ext cx="1038368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A.5.1 </a:t>
            </a:r>
            <a:r>
              <a:rPr lang="en-US" sz="1600" b="1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Crearea</a:t>
            </a:r>
            <a:r>
              <a:rPr lang="en-US" sz="16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unui</a:t>
            </a:r>
            <a:r>
              <a:rPr lang="en-US" sz="16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comitet</a:t>
            </a:r>
            <a:r>
              <a:rPr lang="en-US" sz="16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consultativ</a:t>
            </a:r>
            <a:r>
              <a:rPr lang="en-US" sz="16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componenta</a:t>
            </a:r>
            <a:r>
              <a:rPr lang="en-US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atenuare</a:t>
            </a:r>
            <a:r>
              <a:rPr lang="en-US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planului</a:t>
            </a:r>
            <a:r>
              <a:rPr lang="en-US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acțiune</a:t>
            </a:r>
            <a:r>
              <a:rPr lang="en-US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climatică</a:t>
            </a:r>
            <a:endParaRPr lang="en-GB" sz="16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A.5.2. </a:t>
            </a:r>
            <a:r>
              <a:rPr lang="en-US" sz="16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Workshop de </a:t>
            </a:r>
            <a:r>
              <a:rPr lang="en-US" sz="1600" b="1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progres</a:t>
            </a:r>
            <a:r>
              <a:rPr lang="en-US" sz="16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6 </a:t>
            </a:r>
            <a:r>
              <a:rPr lang="en-US" sz="16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luni</a:t>
            </a:r>
            <a:r>
              <a:rPr lang="en-US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16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implementare</a:t>
            </a:r>
            <a:r>
              <a:rPr lang="en-US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derularea</a:t>
            </a:r>
            <a:r>
              <a:rPr lang="en-US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campanii</a:t>
            </a:r>
            <a:r>
              <a:rPr lang="en-US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conștientizare</a:t>
            </a:r>
            <a:r>
              <a:rPr lang="en-US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informare</a:t>
            </a:r>
            <a:r>
              <a:rPr lang="en-US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populației</a:t>
            </a:r>
            <a:endParaRPr lang="en-GB" sz="16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A.5.3. </a:t>
            </a:r>
            <a:r>
              <a:rPr lang="en-US" sz="16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Workshop de </a:t>
            </a:r>
            <a:r>
              <a:rPr lang="en-US" sz="1600" b="1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progres</a:t>
            </a:r>
            <a:r>
              <a:rPr lang="en-US" sz="1600" b="1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9 </a:t>
            </a:r>
            <a:r>
              <a:rPr lang="en-US" sz="16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luni</a:t>
            </a:r>
            <a:r>
              <a:rPr lang="en-US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la </a:t>
            </a:r>
            <a:r>
              <a:rPr lang="en-US" sz="16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implementare</a:t>
            </a:r>
            <a:r>
              <a:rPr lang="en-US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derularea</a:t>
            </a:r>
            <a:r>
              <a:rPr lang="en-US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campanii</a:t>
            </a:r>
            <a:r>
              <a:rPr lang="en-US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6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conștientizare</a:t>
            </a:r>
            <a:r>
              <a:rPr lang="en-US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informare</a:t>
            </a:r>
            <a:r>
              <a:rPr lang="en-US" sz="1600" dirty="0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600" dirty="0" err="1">
                <a:effectLst/>
                <a:latin typeface="Trebuchet MS" panose="020B0603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populației</a:t>
            </a:r>
            <a:endParaRPr lang="en-GB" sz="16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6A7F63-0225-1F1D-10AB-1F642F3ADA84}"/>
              </a:ext>
            </a:extLst>
          </p:cNvPr>
          <p:cNvSpPr txBox="1"/>
          <p:nvPr/>
        </p:nvSpPr>
        <p:spPr>
          <a:xfrm>
            <a:off x="1725779" y="3688345"/>
            <a:ext cx="1004090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err="1">
                <a:latin typeface="Trebuchet MS" panose="020B0603020202020204" pitchFamily="34" charset="0"/>
              </a:rPr>
              <a:t>Comitetul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consultativ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va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sprijini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atat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punerea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în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aplicare</a:t>
            </a:r>
            <a:r>
              <a:rPr lang="en-GB" sz="1600" dirty="0">
                <a:latin typeface="Trebuchet MS" panose="020B0603020202020204" pitchFamily="34" charset="0"/>
              </a:rPr>
              <a:t> a </a:t>
            </a:r>
            <a:r>
              <a:rPr lang="en-GB" sz="1600" dirty="0" err="1">
                <a:latin typeface="Trebuchet MS" panose="020B0603020202020204" pitchFamily="34" charset="0"/>
              </a:rPr>
              <a:t>planului</a:t>
            </a:r>
            <a:r>
              <a:rPr lang="en-GB" sz="1600" dirty="0">
                <a:latin typeface="Trebuchet MS" panose="020B0603020202020204" pitchFamily="34" charset="0"/>
              </a:rPr>
              <a:t> de </a:t>
            </a:r>
            <a:r>
              <a:rPr lang="en-GB" sz="1600" dirty="0" err="1">
                <a:latin typeface="Trebuchet MS" panose="020B0603020202020204" pitchFamily="34" charset="0"/>
              </a:rPr>
              <a:t>acțiune</a:t>
            </a:r>
            <a:r>
              <a:rPr lang="en-GB" sz="1600" dirty="0">
                <a:latin typeface="Trebuchet MS" panose="020B0603020202020204" pitchFamily="34" charset="0"/>
              </a:rPr>
              <a:t>, </a:t>
            </a:r>
            <a:r>
              <a:rPr lang="en-GB" sz="1600" dirty="0" err="1">
                <a:latin typeface="Trebuchet MS" panose="020B0603020202020204" pitchFamily="34" charset="0"/>
              </a:rPr>
              <a:t>cât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și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diseminarea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cunoștințelor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privind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acțiunile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climatice</a:t>
            </a:r>
            <a:r>
              <a:rPr lang="en-GB" sz="1600" dirty="0">
                <a:latin typeface="Trebuchet MS" panose="020B0603020202020204" pitchFamily="34" charset="0"/>
              </a:rPr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>
              <a:latin typeface="Trebuchet MS" panose="020B0603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err="1">
                <a:latin typeface="Trebuchet MS" panose="020B0603020202020204" pitchFamily="34" charset="0"/>
              </a:rPr>
              <a:t>În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cadrul</a:t>
            </a:r>
            <a:r>
              <a:rPr lang="en-GB" sz="1600" dirty="0">
                <a:latin typeface="Trebuchet MS" panose="020B0603020202020204" pitchFamily="34" charset="0"/>
              </a:rPr>
              <a:t> workshop-</a:t>
            </a:r>
            <a:r>
              <a:rPr lang="en-GB" sz="1600" dirty="0" err="1">
                <a:latin typeface="Trebuchet MS" panose="020B0603020202020204" pitchFamily="34" charset="0"/>
              </a:rPr>
              <a:t>urilor</a:t>
            </a:r>
            <a:r>
              <a:rPr lang="en-GB" sz="1600" dirty="0">
                <a:latin typeface="Trebuchet MS" panose="020B0603020202020204" pitchFamily="34" charset="0"/>
              </a:rPr>
              <a:t> de </a:t>
            </a:r>
            <a:r>
              <a:rPr lang="en-GB" sz="1600" dirty="0" err="1">
                <a:latin typeface="Trebuchet MS" panose="020B0603020202020204" pitchFamily="34" charset="0"/>
              </a:rPr>
              <a:t>progres</a:t>
            </a:r>
            <a:r>
              <a:rPr lang="en-GB" sz="1600" dirty="0">
                <a:latin typeface="Trebuchet MS" panose="020B0603020202020204" pitchFamily="34" charset="0"/>
              </a:rPr>
              <a:t>, </a:t>
            </a:r>
            <a:r>
              <a:rPr lang="en-GB" sz="1600" dirty="0" err="1">
                <a:latin typeface="Trebuchet MS" panose="020B0603020202020204" pitchFamily="34" charset="0"/>
              </a:rPr>
              <a:t>vor</a:t>
            </a:r>
            <a:r>
              <a:rPr lang="en-GB" sz="1600" dirty="0">
                <a:latin typeface="Trebuchet MS" panose="020B0603020202020204" pitchFamily="34" charset="0"/>
              </a:rPr>
              <a:t> fi </a:t>
            </a:r>
            <a:r>
              <a:rPr lang="en-GB" sz="1600" dirty="0" err="1">
                <a:latin typeface="Trebuchet MS" panose="020B0603020202020204" pitchFamily="34" charset="0"/>
              </a:rPr>
              <a:t>derulate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și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campanii</a:t>
            </a:r>
            <a:r>
              <a:rPr lang="en-GB" sz="1600" dirty="0">
                <a:latin typeface="Trebuchet MS" panose="020B0603020202020204" pitchFamily="34" charset="0"/>
              </a:rPr>
              <a:t> de </a:t>
            </a:r>
            <a:r>
              <a:rPr lang="en-GB" sz="1600" dirty="0" err="1">
                <a:latin typeface="Trebuchet MS" panose="020B0603020202020204" pitchFamily="34" charset="0"/>
              </a:rPr>
              <a:t>conștientizare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şi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informare</a:t>
            </a:r>
            <a:r>
              <a:rPr lang="en-GB" sz="1600" dirty="0">
                <a:latin typeface="Trebuchet MS" panose="020B0603020202020204" pitchFamily="34" charset="0"/>
              </a:rPr>
              <a:t> a </a:t>
            </a:r>
            <a:r>
              <a:rPr lang="en-GB" sz="1600" dirty="0" err="1">
                <a:latin typeface="Trebuchet MS" panose="020B0603020202020204" pitchFamily="34" charset="0"/>
              </a:rPr>
              <a:t>populației</a:t>
            </a:r>
            <a:r>
              <a:rPr lang="en-GB" sz="1600" dirty="0">
                <a:latin typeface="Trebuchet MS" panose="020B0603020202020204" pitchFamily="34" charset="0"/>
              </a:rPr>
              <a:t> (A.5.2, A.5.3), care </a:t>
            </a:r>
            <a:r>
              <a:rPr lang="en-GB" sz="1600" dirty="0" err="1">
                <a:latin typeface="Trebuchet MS" panose="020B0603020202020204" pitchFamily="34" charset="0"/>
              </a:rPr>
              <a:t>vor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viza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furnizarea</a:t>
            </a:r>
            <a:r>
              <a:rPr lang="en-GB" sz="1600" dirty="0">
                <a:latin typeface="Trebuchet MS" panose="020B0603020202020204" pitchFamily="34" charset="0"/>
              </a:rPr>
              <a:t> de </a:t>
            </a:r>
            <a:r>
              <a:rPr lang="en-GB" sz="1600" dirty="0" err="1">
                <a:latin typeface="Trebuchet MS" panose="020B0603020202020204" pitchFamily="34" charset="0"/>
              </a:rPr>
              <a:t>informații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despre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schimbările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climatice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și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pregătirea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populației</a:t>
            </a:r>
            <a:r>
              <a:rPr lang="en-GB" sz="1600" dirty="0">
                <a:latin typeface="Trebuchet MS" panose="020B0603020202020204" pitchFamily="34" charset="0"/>
              </a:rPr>
              <a:t> locale </a:t>
            </a:r>
            <a:r>
              <a:rPr lang="en-GB" sz="1600" dirty="0" err="1">
                <a:latin typeface="Trebuchet MS" panose="020B0603020202020204" pitchFamily="34" charset="0"/>
              </a:rPr>
              <a:t>pentru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situații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meteorologice</a:t>
            </a:r>
            <a:r>
              <a:rPr lang="en-GB" sz="1600" dirty="0">
                <a:latin typeface="Trebuchet MS" panose="020B0603020202020204" pitchFamily="34" charset="0"/>
              </a:rPr>
              <a:t> extreme.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1600" dirty="0">
              <a:latin typeface="Trebuchet MS" panose="020B0603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1600" dirty="0" err="1">
                <a:latin typeface="Trebuchet MS" panose="020B0603020202020204" pitchFamily="34" charset="0"/>
              </a:rPr>
              <a:t>Această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activitate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este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în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concordanță</a:t>
            </a:r>
            <a:r>
              <a:rPr lang="en-GB" sz="1600" dirty="0">
                <a:latin typeface="Trebuchet MS" panose="020B0603020202020204" pitchFamily="34" charset="0"/>
              </a:rPr>
              <a:t> cu </a:t>
            </a:r>
            <a:r>
              <a:rPr lang="en-GB" sz="1600" dirty="0" err="1">
                <a:latin typeface="Trebuchet MS" panose="020B0603020202020204" pitchFamily="34" charset="0"/>
              </a:rPr>
              <a:t>cele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precizate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latin typeface="Trebuchet MS" panose="020B0603020202020204" pitchFamily="34" charset="0"/>
              </a:rPr>
              <a:t>în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  <a:r>
              <a:rPr lang="en-GB" sz="16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Pactul</a:t>
            </a:r>
            <a:r>
              <a:rPr lang="en-GB" sz="1600" dirty="0">
                <a:solidFill>
                  <a:srgbClr val="FF0000"/>
                </a:solidFill>
                <a:latin typeface="Trebuchet MS" panose="020B0603020202020204" pitchFamily="34" charset="0"/>
              </a:rPr>
              <a:t> Climatic European</a:t>
            </a:r>
            <a:r>
              <a:rPr lang="en-GB" sz="1600" dirty="0">
                <a:latin typeface="Trebuchet MS" panose="020B0603020202020204" pitchFamily="34" charset="0"/>
              </a:rPr>
              <a:t>, </a:t>
            </a:r>
            <a:r>
              <a:rPr lang="en-GB" sz="1600" b="1" dirty="0">
                <a:latin typeface="Trebuchet MS" panose="020B0603020202020204" pitchFamily="34" charset="0"/>
              </a:rPr>
              <a:t>care </a:t>
            </a:r>
            <a:r>
              <a:rPr lang="en-GB" sz="1600" b="1" dirty="0" err="1">
                <a:latin typeface="Trebuchet MS" panose="020B0603020202020204" pitchFamily="34" charset="0"/>
              </a:rPr>
              <a:t>își</a:t>
            </a:r>
            <a:r>
              <a:rPr lang="en-GB" sz="1600" b="1" dirty="0">
                <a:latin typeface="Trebuchet MS" panose="020B0603020202020204" pitchFamily="34" charset="0"/>
              </a:rPr>
              <a:t> </a:t>
            </a:r>
            <a:r>
              <a:rPr lang="en-GB" sz="1600" b="1" dirty="0" err="1">
                <a:latin typeface="Trebuchet MS" panose="020B0603020202020204" pitchFamily="34" charset="0"/>
              </a:rPr>
              <a:t>propune</a:t>
            </a:r>
            <a:r>
              <a:rPr lang="en-GB" sz="1600" b="1" dirty="0">
                <a:latin typeface="Trebuchet MS" panose="020B0603020202020204" pitchFamily="34" charset="0"/>
              </a:rPr>
              <a:t> </a:t>
            </a:r>
            <a:r>
              <a:rPr lang="en-GB" sz="1600" b="1" dirty="0" err="1">
                <a:latin typeface="Trebuchet MS" panose="020B0603020202020204" pitchFamily="34" charset="0"/>
              </a:rPr>
              <a:t>să</a:t>
            </a:r>
            <a:r>
              <a:rPr lang="en-GB" sz="1600" b="1" dirty="0">
                <a:latin typeface="Trebuchet MS" panose="020B0603020202020204" pitchFamily="34" charset="0"/>
              </a:rPr>
              <a:t>   </a:t>
            </a:r>
            <a:r>
              <a:rPr lang="en-GB" sz="1600" b="1" dirty="0" err="1">
                <a:latin typeface="Trebuchet MS" panose="020B0603020202020204" pitchFamily="34" charset="0"/>
              </a:rPr>
              <a:t>asigure</a:t>
            </a:r>
            <a:r>
              <a:rPr lang="en-GB" sz="1600" b="1" dirty="0">
                <a:latin typeface="Trebuchet MS" panose="020B0603020202020204" pitchFamily="34" charset="0"/>
              </a:rPr>
              <a:t> </a:t>
            </a:r>
            <a:r>
              <a:rPr lang="en-GB" sz="1600" b="1" dirty="0" err="1">
                <a:latin typeface="Trebuchet MS" panose="020B0603020202020204" pitchFamily="34" charset="0"/>
              </a:rPr>
              <a:t>spațiul</a:t>
            </a:r>
            <a:r>
              <a:rPr lang="en-GB" sz="1600" b="1" dirty="0">
                <a:latin typeface="Trebuchet MS" panose="020B0603020202020204" pitchFamily="34" charset="0"/>
              </a:rPr>
              <a:t> </a:t>
            </a:r>
            <a:r>
              <a:rPr lang="en-GB" sz="1600" b="1" dirty="0" err="1">
                <a:latin typeface="Trebuchet MS" panose="020B0603020202020204" pitchFamily="34" charset="0"/>
              </a:rPr>
              <a:t>necesar</a:t>
            </a:r>
            <a:r>
              <a:rPr lang="en-GB" sz="1600" b="1" dirty="0">
                <a:latin typeface="Trebuchet MS" panose="020B0603020202020204" pitchFamily="34" charset="0"/>
              </a:rPr>
              <a:t> </a:t>
            </a:r>
            <a:r>
              <a:rPr lang="en-GB" sz="1600" b="1" dirty="0" err="1">
                <a:latin typeface="Trebuchet MS" panose="020B0603020202020204" pitchFamily="34" charset="0"/>
              </a:rPr>
              <a:t>colaborării</a:t>
            </a:r>
            <a:r>
              <a:rPr lang="en-GB" sz="1600" b="1" dirty="0">
                <a:latin typeface="Trebuchet MS" panose="020B0603020202020204" pitchFamily="34" charset="0"/>
              </a:rPr>
              <a:t> </a:t>
            </a:r>
            <a:r>
              <a:rPr lang="en-GB" sz="1600" b="1" dirty="0" err="1">
                <a:latin typeface="Trebuchet MS" panose="020B0603020202020204" pitchFamily="34" charset="0"/>
              </a:rPr>
              <a:t>pentru</a:t>
            </a:r>
            <a:r>
              <a:rPr lang="en-GB" sz="1600" b="1" dirty="0">
                <a:latin typeface="Trebuchet MS" panose="020B0603020202020204" pitchFamily="34" charset="0"/>
              </a:rPr>
              <a:t> a </a:t>
            </a:r>
            <a:r>
              <a:rPr lang="en-GB" sz="1600" b="1" dirty="0" err="1">
                <a:latin typeface="Trebuchet MS" panose="020B0603020202020204" pitchFamily="34" charset="0"/>
              </a:rPr>
              <a:t>combate</a:t>
            </a:r>
            <a:r>
              <a:rPr lang="en-GB" sz="1600" b="1" dirty="0">
                <a:latin typeface="Trebuchet MS" panose="020B0603020202020204" pitchFamily="34" charset="0"/>
              </a:rPr>
              <a:t> </a:t>
            </a:r>
            <a:r>
              <a:rPr lang="en-GB" sz="1600" b="1" dirty="0" err="1">
                <a:latin typeface="Trebuchet MS" panose="020B0603020202020204" pitchFamily="34" charset="0"/>
              </a:rPr>
              <a:t>schimbările</a:t>
            </a:r>
            <a:r>
              <a:rPr lang="en-GB" sz="1600" b="1" dirty="0">
                <a:latin typeface="Trebuchet MS" panose="020B0603020202020204" pitchFamily="34" charset="0"/>
              </a:rPr>
              <a:t> </a:t>
            </a:r>
            <a:r>
              <a:rPr lang="en-GB" sz="1600" b="1" dirty="0" err="1">
                <a:latin typeface="Trebuchet MS" panose="020B0603020202020204" pitchFamily="34" charset="0"/>
              </a:rPr>
              <a:t>climatice</a:t>
            </a:r>
            <a:r>
              <a:rPr lang="en-GB" sz="1600" b="1" dirty="0">
                <a:latin typeface="Trebuchet MS" panose="020B0603020202020204" pitchFamily="34" charset="0"/>
              </a:rPr>
              <a:t>, cu </a:t>
            </a:r>
            <a:r>
              <a:rPr lang="en-GB" sz="1600" b="1" dirty="0" err="1">
                <a:latin typeface="Trebuchet MS" panose="020B0603020202020204" pitchFamily="34" charset="0"/>
              </a:rPr>
              <a:t>implicarea</a:t>
            </a:r>
            <a:r>
              <a:rPr lang="en-GB" sz="1600" b="1" dirty="0">
                <a:latin typeface="Trebuchet MS" panose="020B0603020202020204" pitchFamily="34" charset="0"/>
              </a:rPr>
              <a:t> </a:t>
            </a:r>
            <a:r>
              <a:rPr lang="en-GB" sz="1600" b="1" dirty="0" err="1">
                <a:latin typeface="Trebuchet MS" panose="020B0603020202020204" pitchFamily="34" charset="0"/>
              </a:rPr>
              <a:t>tuturor</a:t>
            </a:r>
            <a:r>
              <a:rPr lang="en-GB" sz="1600" b="1" dirty="0">
                <a:latin typeface="Trebuchet MS" panose="020B0603020202020204" pitchFamily="34" charset="0"/>
              </a:rPr>
              <a:t> </a:t>
            </a:r>
            <a:r>
              <a:rPr lang="en-GB" sz="1600" b="1" dirty="0" err="1">
                <a:latin typeface="Trebuchet MS" panose="020B0603020202020204" pitchFamily="34" charset="0"/>
              </a:rPr>
              <a:t>categoriilor</a:t>
            </a:r>
            <a:r>
              <a:rPr lang="en-GB" sz="1600" b="1" dirty="0">
                <a:latin typeface="Trebuchet MS" panose="020B0603020202020204" pitchFamily="34" charset="0"/>
              </a:rPr>
              <a:t> </a:t>
            </a:r>
            <a:r>
              <a:rPr lang="en-GB" sz="1600" b="1" dirty="0" err="1">
                <a:latin typeface="Trebuchet MS" panose="020B0603020202020204" pitchFamily="34" charset="0"/>
              </a:rPr>
              <a:t>sociale</a:t>
            </a:r>
            <a:r>
              <a:rPr lang="en-GB" sz="1600" b="1" dirty="0">
                <a:latin typeface="Trebuchet MS" panose="020B0603020202020204" pitchFamily="34" charset="0"/>
              </a:rPr>
              <a:t>.</a:t>
            </a:r>
            <a:r>
              <a:rPr lang="en-GB" sz="1600" dirty="0">
                <a:latin typeface="Trebuchet MS" panose="020B0603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304537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re 10"/>
          <p:cNvGrpSpPr/>
          <p:nvPr/>
        </p:nvGrpSpPr>
        <p:grpSpPr>
          <a:xfrm>
            <a:off x="1948051" y="92831"/>
            <a:ext cx="8700494" cy="870543"/>
            <a:chOff x="1902655" y="-10930"/>
            <a:chExt cx="8700494" cy="870543"/>
          </a:xfrm>
        </p:grpSpPr>
        <p:pic>
          <p:nvPicPr>
            <p:cNvPr id="12" name="image2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4961" y="76857"/>
              <a:ext cx="456063" cy="782756"/>
            </a:xfrm>
            <a:prstGeom prst="rect">
              <a:avLst/>
            </a:prstGeom>
          </p:spPr>
        </p:pic>
        <p:pic>
          <p:nvPicPr>
            <p:cNvPr id="13" name="Imagin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6110" y="105864"/>
              <a:ext cx="1357039" cy="594405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pic>
          <p:nvPicPr>
            <p:cNvPr id="15" name="Imagine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166" y="-10930"/>
              <a:ext cx="886516" cy="870543"/>
            </a:xfrm>
            <a:prstGeom prst="rect">
              <a:avLst/>
            </a:prstGeom>
          </p:spPr>
        </p:pic>
        <p:pic>
          <p:nvPicPr>
            <p:cNvPr id="14" name="Imagine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F0F0F"/>
                </a:clrFrom>
                <a:clrTo>
                  <a:srgbClr val="0F0F0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02655" y="148825"/>
              <a:ext cx="2089270" cy="667645"/>
            </a:xfrm>
            <a:prstGeom prst="rect">
              <a:avLst/>
            </a:prstGeom>
            <a:effectLst>
              <a:outerShdw blurRad="1219200" dist="50800" dir="5400000" algn="ctr" rotWithShape="0">
                <a:schemeClr val="accent2">
                  <a:alpha val="0"/>
                </a:schemeClr>
              </a:outerShdw>
              <a:reflection endPos="0" dir="5400000" sy="-100000" algn="bl" rotWithShape="0"/>
            </a:effectLst>
          </p:spPr>
        </p:pic>
      </p:grpSp>
      <p:sp>
        <p:nvSpPr>
          <p:cNvPr id="16" name="Dreptunghi 15"/>
          <p:cNvSpPr/>
          <p:nvPr/>
        </p:nvSpPr>
        <p:spPr>
          <a:xfrm>
            <a:off x="1948051" y="6256538"/>
            <a:ext cx="9596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Working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together</a:t>
            </a:r>
            <a:r>
              <a:rPr lang="ro-RO" sz="1000" b="1" spc="-1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for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 </a:t>
            </a:r>
            <a:r>
              <a:rPr lang="ro-RO" sz="1000" b="1" dirty="0" err="1">
                <a:solidFill>
                  <a:srgbClr val="00AF5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green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,</a:t>
            </a:r>
            <a:r>
              <a:rPr lang="ro-RO" sz="1000" b="1" spc="-2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competitive</a:t>
            </a:r>
            <a:r>
              <a:rPr lang="ro-RO" sz="1000" b="1" spc="-5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inclusive</a:t>
            </a:r>
            <a:r>
              <a:rPr lang="ro-RO" sz="1000" b="1" spc="-10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Europe</a:t>
            </a:r>
            <a:endParaRPr lang="ro-RO" sz="1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285750" indent="-285750" algn="ctr">
              <a:buFontTx/>
              <a:buChar char="-"/>
            </a:pPr>
            <a:endParaRPr lang="en-US" sz="1400" i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Dreptunghi 1"/>
          <p:cNvSpPr/>
          <p:nvPr/>
        </p:nvSpPr>
        <p:spPr>
          <a:xfrm>
            <a:off x="1576251" y="1155115"/>
            <a:ext cx="1023257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Activitatea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A.6: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Informare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și</a:t>
            </a:r>
            <a:r>
              <a:rPr lang="en-U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publicitate</a:t>
            </a:r>
            <a:endParaRPr lang="en-GB" sz="1800" dirty="0">
              <a:effectLst/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480EC9-1D89-5426-13BF-4D60E488013C}"/>
              </a:ext>
            </a:extLst>
          </p:cNvPr>
          <p:cNvSpPr txBox="1"/>
          <p:nvPr/>
        </p:nvSpPr>
        <p:spPr>
          <a:xfrm>
            <a:off x="1576251" y="1875532"/>
            <a:ext cx="991292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Trebuchet MS" panose="020B0603020202020204" pitchFamily="34" charset="0"/>
              </a:rPr>
              <a:t>A.6.1 </a:t>
            </a:r>
            <a:r>
              <a:rPr lang="en-GB" dirty="0" err="1">
                <a:latin typeface="Trebuchet MS" panose="020B0603020202020204" pitchFamily="34" charset="0"/>
              </a:rPr>
              <a:t>Conferința</a:t>
            </a:r>
            <a:r>
              <a:rPr lang="en-GB" dirty="0">
                <a:latin typeface="Trebuchet MS" panose="020B0603020202020204" pitchFamily="34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</a:rPr>
              <a:t>început</a:t>
            </a:r>
            <a:r>
              <a:rPr lang="en-GB" dirty="0">
                <a:latin typeface="Trebuchet MS" panose="020B0603020202020204" pitchFamily="34" charset="0"/>
              </a:rPr>
              <a:t> a </a:t>
            </a:r>
            <a:r>
              <a:rPr lang="en-GB" dirty="0" err="1">
                <a:latin typeface="Trebuchet MS" panose="020B0603020202020204" pitchFamily="34" charset="0"/>
              </a:rPr>
              <a:t>proiectului</a:t>
            </a:r>
            <a:endParaRPr lang="en-GB" dirty="0">
              <a:latin typeface="Trebuchet MS" panose="020B0603020202020204" pitchFamily="34" charset="0"/>
            </a:endParaRPr>
          </a:p>
          <a:p>
            <a:endParaRPr lang="en-GB" dirty="0">
              <a:latin typeface="Trebuchet MS" panose="020B0603020202020204" pitchFamily="34" charset="0"/>
            </a:endParaRPr>
          </a:p>
          <a:p>
            <a:r>
              <a:rPr lang="en-GB" dirty="0">
                <a:latin typeface="Trebuchet MS" panose="020B0603020202020204" pitchFamily="34" charset="0"/>
              </a:rPr>
              <a:t>A.6.2 </a:t>
            </a:r>
            <a:r>
              <a:rPr lang="en-GB" dirty="0" err="1">
                <a:latin typeface="Trebuchet MS" panose="020B0603020202020204" pitchFamily="34" charset="0"/>
              </a:rPr>
              <a:t>Realizarea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materialelor</a:t>
            </a:r>
            <a:r>
              <a:rPr lang="en-GB" dirty="0">
                <a:latin typeface="Trebuchet MS" panose="020B0603020202020204" pitchFamily="34" charset="0"/>
              </a:rPr>
              <a:t> de </a:t>
            </a:r>
            <a:r>
              <a:rPr lang="en-GB" dirty="0" err="1">
                <a:latin typeface="Trebuchet MS" panose="020B0603020202020204" pitchFamily="34" charset="0"/>
              </a:rPr>
              <a:t>vizibilitate</a:t>
            </a:r>
            <a:r>
              <a:rPr lang="en-GB" dirty="0">
                <a:latin typeface="Trebuchet MS" panose="020B0603020202020204" pitchFamily="34" charset="0"/>
              </a:rPr>
              <a:t>, </a:t>
            </a:r>
            <a:r>
              <a:rPr lang="en-GB" dirty="0" err="1">
                <a:latin typeface="Trebuchet MS" panose="020B0603020202020204" pitchFamily="34" charset="0"/>
              </a:rPr>
              <a:t>promoționale</a:t>
            </a:r>
            <a:r>
              <a:rPr lang="en-GB" dirty="0">
                <a:latin typeface="Trebuchet MS" panose="020B0603020202020204" pitchFamily="34" charset="0"/>
              </a:rPr>
              <a:t>, </a:t>
            </a:r>
            <a:r>
              <a:rPr lang="en-GB" dirty="0" err="1">
                <a:latin typeface="Trebuchet MS" panose="020B0603020202020204" pitchFamily="34" charset="0"/>
              </a:rPr>
              <a:t>realizarea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panoului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publicitar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și</a:t>
            </a:r>
            <a:r>
              <a:rPr lang="en-GB" dirty="0">
                <a:latin typeface="Trebuchet MS" panose="020B0603020202020204" pitchFamily="34" charset="0"/>
              </a:rPr>
              <a:t> a </a:t>
            </a:r>
            <a:r>
              <a:rPr lang="en-GB" dirty="0" err="1">
                <a:latin typeface="Trebuchet MS" panose="020B0603020202020204" pitchFamily="34" charset="0"/>
              </a:rPr>
              <a:t>plăcii</a:t>
            </a:r>
            <a:r>
              <a:rPr lang="en-GB" dirty="0">
                <a:latin typeface="Trebuchet MS" panose="020B0603020202020204" pitchFamily="34" charset="0"/>
              </a:rPr>
              <a:t> </a:t>
            </a:r>
            <a:r>
              <a:rPr lang="en-GB" dirty="0" err="1">
                <a:latin typeface="Trebuchet MS" panose="020B0603020202020204" pitchFamily="34" charset="0"/>
              </a:rPr>
              <a:t>permanente</a:t>
            </a:r>
            <a:endParaRPr lang="en-GB" dirty="0">
              <a:latin typeface="Trebuchet MS" panose="020B0603020202020204" pitchFamily="34" charset="0"/>
            </a:endParaRPr>
          </a:p>
          <a:p>
            <a:endParaRPr lang="en-GB" dirty="0">
              <a:latin typeface="Trebuchet MS" panose="020B0603020202020204" pitchFamily="34" charset="0"/>
            </a:endParaRPr>
          </a:p>
          <a:p>
            <a:r>
              <a:rPr lang="en-GB" dirty="0">
                <a:latin typeface="Trebuchet MS" panose="020B0603020202020204" pitchFamily="34" charset="0"/>
              </a:rPr>
              <a:t>A.6.3 </a:t>
            </a:r>
            <a:r>
              <a:rPr lang="en-GB" dirty="0" err="1">
                <a:latin typeface="Trebuchet MS" panose="020B0603020202020204" pitchFamily="34" charset="0"/>
              </a:rPr>
              <a:t>Conferinta</a:t>
            </a:r>
            <a:r>
              <a:rPr lang="en-GB" dirty="0">
                <a:latin typeface="Trebuchet MS" panose="020B0603020202020204" pitchFamily="34" charset="0"/>
              </a:rPr>
              <a:t> de final a </a:t>
            </a:r>
            <a:r>
              <a:rPr lang="en-GB" dirty="0" err="1">
                <a:latin typeface="Trebuchet MS" panose="020B0603020202020204" pitchFamily="34" charset="0"/>
              </a:rPr>
              <a:t>proiectului</a:t>
            </a:r>
            <a:r>
              <a:rPr lang="en-GB" dirty="0">
                <a:latin typeface="Trebuchet MS" panose="020B0603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23032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re 10"/>
          <p:cNvGrpSpPr/>
          <p:nvPr/>
        </p:nvGrpSpPr>
        <p:grpSpPr>
          <a:xfrm>
            <a:off x="1948051" y="92831"/>
            <a:ext cx="8700494" cy="870543"/>
            <a:chOff x="1902655" y="-10930"/>
            <a:chExt cx="8700494" cy="870543"/>
          </a:xfrm>
        </p:grpSpPr>
        <p:pic>
          <p:nvPicPr>
            <p:cNvPr id="12" name="image2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4961" y="76857"/>
              <a:ext cx="456063" cy="782756"/>
            </a:xfrm>
            <a:prstGeom prst="rect">
              <a:avLst/>
            </a:prstGeom>
          </p:spPr>
        </p:pic>
        <p:pic>
          <p:nvPicPr>
            <p:cNvPr id="13" name="Imagin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6110" y="105864"/>
              <a:ext cx="1357039" cy="594405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pic>
          <p:nvPicPr>
            <p:cNvPr id="15" name="Imagine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166" y="-10930"/>
              <a:ext cx="886516" cy="870543"/>
            </a:xfrm>
            <a:prstGeom prst="rect">
              <a:avLst/>
            </a:prstGeom>
          </p:spPr>
        </p:pic>
        <p:pic>
          <p:nvPicPr>
            <p:cNvPr id="14" name="Imagine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F0F0F"/>
                </a:clrFrom>
                <a:clrTo>
                  <a:srgbClr val="0F0F0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02655" y="148825"/>
              <a:ext cx="2089270" cy="667645"/>
            </a:xfrm>
            <a:prstGeom prst="rect">
              <a:avLst/>
            </a:prstGeom>
            <a:effectLst>
              <a:outerShdw blurRad="1219200" dist="50800" dir="5400000" algn="ctr" rotWithShape="0">
                <a:schemeClr val="accent2">
                  <a:alpha val="0"/>
                </a:schemeClr>
              </a:outerShdw>
              <a:reflection endPos="0" dir="5400000" sy="-100000" algn="bl" rotWithShape="0"/>
            </a:effectLst>
          </p:spPr>
        </p:pic>
      </p:grpSp>
      <p:sp>
        <p:nvSpPr>
          <p:cNvPr id="16" name="Dreptunghi 15"/>
          <p:cNvSpPr/>
          <p:nvPr/>
        </p:nvSpPr>
        <p:spPr>
          <a:xfrm>
            <a:off x="1948051" y="6256538"/>
            <a:ext cx="9596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Working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together</a:t>
            </a:r>
            <a:r>
              <a:rPr lang="ro-RO" sz="1000" b="1" spc="-1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for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 </a:t>
            </a:r>
            <a:r>
              <a:rPr lang="ro-RO" sz="1000" b="1" dirty="0" err="1">
                <a:solidFill>
                  <a:srgbClr val="00AF5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green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,</a:t>
            </a:r>
            <a:r>
              <a:rPr lang="ro-RO" sz="1000" b="1" spc="-2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competitive</a:t>
            </a:r>
            <a:r>
              <a:rPr lang="ro-RO" sz="1000" b="1" spc="-5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inclusive</a:t>
            </a:r>
            <a:r>
              <a:rPr lang="ro-RO" sz="1000" b="1" spc="-10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Europe</a:t>
            </a:r>
            <a:endParaRPr lang="ro-RO" sz="1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285750" indent="-285750" algn="ctr">
              <a:buFontTx/>
              <a:buChar char="-"/>
            </a:pPr>
            <a:endParaRPr lang="en-US" sz="1400" i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B98470-7E76-34EE-1F51-E70D2F7F966F}"/>
              </a:ext>
            </a:extLst>
          </p:cNvPr>
          <p:cNvSpPr txBox="1"/>
          <p:nvPr/>
        </p:nvSpPr>
        <p:spPr>
          <a:xfrm>
            <a:off x="4972627" y="3380150"/>
            <a:ext cx="2974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Formula  </a:t>
            </a:r>
            <a:r>
              <a:rPr lang="en-US" b="1" dirty="0" err="1"/>
              <a:t>Succesului</a:t>
            </a:r>
            <a:r>
              <a:rPr lang="en-US" b="1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358529-001F-A1AE-F64D-E82C68D334AF}"/>
                  </a:ext>
                </a:extLst>
              </p:cNvPr>
              <p:cNvSpPr txBox="1"/>
              <p:nvPr/>
            </p:nvSpPr>
            <p:spPr>
              <a:xfrm>
                <a:off x="3273136" y="4213992"/>
                <a:ext cx="6640985" cy="4741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err="1">
                    <a:latin typeface="Cambria Math" panose="02040503050406030204" pitchFamily="18" charset="0"/>
                    <a:ea typeface="Cambria Math" panose="02040503050406030204" pitchFamily="18" charset="0"/>
                  </a:rPr>
                  <a:t>Rezultat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(t) </a:t>
                </a:r>
                <a:r>
                  <a:rPr lang="en-US" dirty="0">
                    <a:solidFill>
                      <a:srgbClr val="00B05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n-US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∞</m:t>
                        </m:r>
                      </m:sup>
                      <m:e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[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Raport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ro-RO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Î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ncredere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R</m:t>
                        </m:r>
                        <m:r>
                          <m:rPr>
                            <m:nor/>
                          </m:rPr>
                          <a:rPr lang="ro-RO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ă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bdare</m:t>
                        </m:r>
                        <m:r>
                          <m:rPr>
                            <m:nor/>
                          </m:rPr>
                          <a:rPr lang="en-US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Speran</m:t>
                        </m:r>
                        <m:r>
                          <m:rPr>
                            <m:nor/>
                          </m:rPr>
                          <a:rPr lang="ro-RO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ță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] </m:t>
                        </m:r>
                        <m:r>
                          <m:rPr>
                            <m:nor/>
                          </m:rP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dt</m:t>
                        </m:r>
                      </m:e>
                    </m:nary>
                  </m:oMath>
                </a14:m>
                <a:endParaRPr lang="en-US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5358529-001F-A1AE-F64D-E82C68D334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3136" y="4213992"/>
                <a:ext cx="6640985" cy="474104"/>
              </a:xfrm>
              <a:prstGeom prst="rect">
                <a:avLst/>
              </a:prstGeom>
              <a:blipFill>
                <a:blip r:embed="rId7"/>
                <a:stretch>
                  <a:fillRect l="-826" t="-102564" b="-16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827AA55-FB86-7913-B8D1-C4ECDDE983EC}"/>
              </a:ext>
            </a:extLst>
          </p:cNvPr>
          <p:cNvSpPr txBox="1"/>
          <p:nvPr/>
        </p:nvSpPr>
        <p:spPr>
          <a:xfrm>
            <a:off x="3273136" y="2088906"/>
            <a:ext cx="620337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Va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multumim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pentru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r>
              <a:rPr lang="en-US" sz="2200" i="1" dirty="0" err="1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atentie</a:t>
            </a:r>
            <a:r>
              <a:rPr lang="en-US" sz="2200" i="1" dirty="0">
                <a:solidFill>
                  <a:schemeClr val="accent5">
                    <a:lumMod val="50000"/>
                  </a:schemeClr>
                </a:solidFill>
                <a:latin typeface="Trebuchet MS" panose="020B0603020202020204" pitchFamily="34" charset="0"/>
              </a:rPr>
              <a:t> </a:t>
            </a:r>
            <a:endParaRPr lang="en-GB" sz="2200" i="1" dirty="0">
              <a:solidFill>
                <a:schemeClr val="accent5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86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re 10"/>
          <p:cNvGrpSpPr/>
          <p:nvPr/>
        </p:nvGrpSpPr>
        <p:grpSpPr>
          <a:xfrm>
            <a:off x="1948051" y="92831"/>
            <a:ext cx="8700494" cy="870543"/>
            <a:chOff x="1902655" y="-10930"/>
            <a:chExt cx="8700494" cy="870543"/>
          </a:xfrm>
        </p:grpSpPr>
        <p:pic>
          <p:nvPicPr>
            <p:cNvPr id="12" name="image2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4961" y="76857"/>
              <a:ext cx="456063" cy="782756"/>
            </a:xfrm>
            <a:prstGeom prst="rect">
              <a:avLst/>
            </a:prstGeom>
          </p:spPr>
        </p:pic>
        <p:pic>
          <p:nvPicPr>
            <p:cNvPr id="13" name="Imagin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6110" y="105864"/>
              <a:ext cx="1357039" cy="594405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pic>
          <p:nvPicPr>
            <p:cNvPr id="15" name="Imagine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166" y="-10930"/>
              <a:ext cx="886516" cy="870543"/>
            </a:xfrm>
            <a:prstGeom prst="rect">
              <a:avLst/>
            </a:prstGeom>
          </p:spPr>
        </p:pic>
        <p:pic>
          <p:nvPicPr>
            <p:cNvPr id="14" name="Imagine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F0F0F"/>
                </a:clrFrom>
                <a:clrTo>
                  <a:srgbClr val="0F0F0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02655" y="148825"/>
              <a:ext cx="2089270" cy="667645"/>
            </a:xfrm>
            <a:prstGeom prst="rect">
              <a:avLst/>
            </a:prstGeom>
            <a:effectLst>
              <a:outerShdw blurRad="1219200" dist="50800" dir="5400000" algn="ctr" rotWithShape="0">
                <a:schemeClr val="accent2">
                  <a:alpha val="0"/>
                </a:schemeClr>
              </a:outerShdw>
              <a:reflection endPos="0" dir="5400000" sy="-100000" algn="bl" rotWithShape="0"/>
            </a:effectLst>
          </p:spPr>
        </p:pic>
      </p:grpSp>
      <p:sp>
        <p:nvSpPr>
          <p:cNvPr id="16" name="Dreptunghi 15"/>
          <p:cNvSpPr/>
          <p:nvPr/>
        </p:nvSpPr>
        <p:spPr>
          <a:xfrm>
            <a:off x="1948051" y="6256538"/>
            <a:ext cx="9596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Working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together</a:t>
            </a:r>
            <a:r>
              <a:rPr lang="ro-RO" sz="1000" b="1" spc="-1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for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 </a:t>
            </a:r>
            <a:r>
              <a:rPr lang="ro-RO" sz="1000" b="1" dirty="0" err="1">
                <a:solidFill>
                  <a:srgbClr val="00AF5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green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,</a:t>
            </a:r>
            <a:r>
              <a:rPr lang="ro-RO" sz="1000" b="1" spc="-2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competitive</a:t>
            </a:r>
            <a:r>
              <a:rPr lang="ro-RO" sz="1000" b="1" spc="-5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inclusive</a:t>
            </a:r>
            <a:r>
              <a:rPr lang="ro-RO" sz="1000" b="1" spc="-10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Europe</a:t>
            </a:r>
            <a:endParaRPr lang="ro-RO" sz="1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285750" indent="-285750" algn="ctr">
              <a:buFontTx/>
              <a:buChar char="-"/>
            </a:pPr>
            <a:endParaRPr lang="en-US" sz="1400" i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9" name="Google Shape;156;p28"/>
          <p:cNvSpPr txBox="1">
            <a:spLocks noGrp="1"/>
          </p:cNvSpPr>
          <p:nvPr>
            <p:ph type="subTitle" idx="1"/>
          </p:nvPr>
        </p:nvSpPr>
        <p:spPr>
          <a:xfrm>
            <a:off x="1948051" y="1026509"/>
            <a:ext cx="4716856" cy="5019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900" b="1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Activitatile</a:t>
            </a:r>
            <a:r>
              <a:rPr lang="en-GB" sz="1900" b="1" dirty="0">
                <a:solidFill>
                  <a:schemeClr val="tx1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GB" sz="1900" b="1" dirty="0" err="1">
                <a:solidFill>
                  <a:schemeClr val="tx1"/>
                </a:solidFill>
                <a:latin typeface="Trebuchet MS" panose="020B0603020202020204" pitchFamily="34" charset="0"/>
                <a:ea typeface="Times New Roman"/>
                <a:cs typeface="Times New Roman"/>
                <a:sym typeface="Times New Roman"/>
              </a:rPr>
              <a:t>proiectului</a:t>
            </a:r>
            <a:endParaRPr sz="1900" b="1" dirty="0">
              <a:solidFill>
                <a:schemeClr val="tx1"/>
              </a:solidFill>
              <a:latin typeface="Trebuchet MS" panose="020B0603020202020204" pitchFamily="34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" name="Dreptunghi 2"/>
          <p:cNvSpPr/>
          <p:nvPr/>
        </p:nvSpPr>
        <p:spPr>
          <a:xfrm>
            <a:off x="1779639" y="1758181"/>
            <a:ext cx="10078063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1600" b="1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Activitatea</a:t>
            </a:r>
            <a:r>
              <a:rPr lang="en-US" sz="1600" b="1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A.1. </a:t>
            </a:r>
            <a:r>
              <a:rPr lang="en-US" sz="1600" b="1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Inventarul</a:t>
            </a:r>
            <a:r>
              <a:rPr lang="en-US" sz="1600" b="1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emisiilor</a:t>
            </a:r>
            <a:r>
              <a:rPr lang="en-US" sz="1600" b="1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gaze cu </a:t>
            </a:r>
            <a:r>
              <a:rPr lang="en-US" sz="1600" b="1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efect</a:t>
            </a:r>
            <a:r>
              <a:rPr lang="en-US" sz="1600" b="1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sz="1600" b="1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seră</a:t>
            </a:r>
            <a:r>
              <a:rPr lang="en-US" sz="1600" b="1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en-US" sz="1600" b="1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nivelul</a:t>
            </a:r>
            <a:r>
              <a:rPr lang="en-US" sz="1600" b="1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municipiului</a:t>
            </a:r>
            <a:r>
              <a:rPr lang="en-US" sz="1600" b="1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1600" b="1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Satu</a:t>
            </a:r>
            <a:r>
              <a:rPr lang="en-US" sz="1600" b="1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Mare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n-US" sz="1600" b="1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sz="1600" b="1" dirty="0" err="1">
                <a:latin typeface="Trebuchet MS" panose="020B0603020202020204" pitchFamily="34" charset="0"/>
              </a:rPr>
              <a:t>Activitatea</a:t>
            </a:r>
            <a:r>
              <a:rPr lang="en-US" sz="1600" b="1" dirty="0">
                <a:latin typeface="Trebuchet MS" panose="020B0603020202020204" pitchFamily="34" charset="0"/>
              </a:rPr>
              <a:t> A.2. </a:t>
            </a:r>
            <a:r>
              <a:rPr lang="en-US" sz="1600" b="1" dirty="0" err="1">
                <a:latin typeface="Trebuchet MS" panose="020B0603020202020204" pitchFamily="34" charset="0"/>
              </a:rPr>
              <a:t>Analiza</a:t>
            </a:r>
            <a:r>
              <a:rPr lang="en-US" sz="1600" b="1" dirty="0">
                <a:latin typeface="Trebuchet MS" panose="020B0603020202020204" pitchFamily="34" charset="0"/>
              </a:rPr>
              <a:t> </a:t>
            </a:r>
            <a:r>
              <a:rPr lang="en-US" sz="1600" b="1" dirty="0" err="1">
                <a:latin typeface="Trebuchet MS" panose="020B0603020202020204" pitchFamily="34" charset="0"/>
              </a:rPr>
              <a:t>climatului</a:t>
            </a:r>
            <a:r>
              <a:rPr lang="en-US" sz="1600" b="1" dirty="0">
                <a:latin typeface="Trebuchet MS" panose="020B0603020202020204" pitchFamily="34" charset="0"/>
              </a:rPr>
              <a:t> </a:t>
            </a:r>
            <a:r>
              <a:rPr lang="en-US" sz="1600" b="1" dirty="0" err="1">
                <a:latin typeface="Trebuchet MS" panose="020B0603020202020204" pitchFamily="34" charset="0"/>
              </a:rPr>
              <a:t>și</a:t>
            </a:r>
            <a:r>
              <a:rPr lang="en-US" sz="1600" b="1" dirty="0">
                <a:latin typeface="Trebuchet MS" panose="020B0603020202020204" pitchFamily="34" charset="0"/>
              </a:rPr>
              <a:t> a </a:t>
            </a:r>
            <a:r>
              <a:rPr lang="en-US" sz="1600" b="1" dirty="0" err="1">
                <a:latin typeface="Trebuchet MS" panose="020B0603020202020204" pitchFamily="34" charset="0"/>
              </a:rPr>
              <a:t>semnalului</a:t>
            </a:r>
            <a:r>
              <a:rPr lang="en-US" sz="1600" b="1" dirty="0">
                <a:latin typeface="Trebuchet MS" panose="020B0603020202020204" pitchFamily="34" charset="0"/>
              </a:rPr>
              <a:t> </a:t>
            </a:r>
            <a:r>
              <a:rPr lang="en-US" sz="1600" b="1" dirty="0" err="1">
                <a:latin typeface="Trebuchet MS" panose="020B0603020202020204" pitchFamily="34" charset="0"/>
              </a:rPr>
              <a:t>schimbării</a:t>
            </a:r>
            <a:r>
              <a:rPr lang="en-US" sz="1600" b="1" dirty="0">
                <a:latin typeface="Trebuchet MS" panose="020B0603020202020204" pitchFamily="34" charset="0"/>
              </a:rPr>
              <a:t> </a:t>
            </a:r>
            <a:r>
              <a:rPr lang="en-US" sz="1600" b="1" dirty="0" err="1">
                <a:latin typeface="Trebuchet MS" panose="020B0603020202020204" pitchFamily="34" charset="0"/>
              </a:rPr>
              <a:t>climei</a:t>
            </a:r>
            <a:r>
              <a:rPr lang="en-US" sz="1600" b="1" dirty="0">
                <a:latin typeface="Trebuchet MS" panose="020B0603020202020204" pitchFamily="34" charset="0"/>
              </a:rPr>
              <a:t> </a:t>
            </a:r>
            <a:r>
              <a:rPr lang="en-US" sz="1600" b="1" dirty="0" err="1">
                <a:latin typeface="Trebuchet MS" panose="020B0603020202020204" pitchFamily="34" charset="0"/>
              </a:rPr>
              <a:t>în</a:t>
            </a:r>
            <a:r>
              <a:rPr lang="en-US" sz="1600" b="1" dirty="0">
                <a:latin typeface="Trebuchet MS" panose="020B0603020202020204" pitchFamily="34" charset="0"/>
              </a:rPr>
              <a:t> </a:t>
            </a:r>
            <a:r>
              <a:rPr lang="en-US" sz="1600" b="1" dirty="0" err="1">
                <a:latin typeface="Trebuchet MS" panose="020B0603020202020204" pitchFamily="34" charset="0"/>
              </a:rPr>
              <a:t>municipiul</a:t>
            </a:r>
            <a:r>
              <a:rPr lang="en-US" sz="1600" b="1" dirty="0">
                <a:latin typeface="Trebuchet MS" panose="020B0603020202020204" pitchFamily="34" charset="0"/>
              </a:rPr>
              <a:t> Satu Mare</a:t>
            </a: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n-US" sz="1600" b="1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1600" b="1" dirty="0" err="1">
                <a:latin typeface="Trebuchet MS" panose="020B0603020202020204" pitchFamily="34" charset="0"/>
              </a:rPr>
              <a:t>Activitatea</a:t>
            </a:r>
            <a:r>
              <a:rPr lang="en-US" sz="1600" b="1" dirty="0">
                <a:latin typeface="Trebuchet MS" panose="020B0603020202020204" pitchFamily="34" charset="0"/>
              </a:rPr>
              <a:t> A.3. </a:t>
            </a:r>
            <a:r>
              <a:rPr lang="en-US" sz="1600" b="1" dirty="0" err="1">
                <a:latin typeface="Trebuchet MS" panose="020B0603020202020204" pitchFamily="34" charset="0"/>
              </a:rPr>
              <a:t>Evaluarea</a:t>
            </a:r>
            <a:r>
              <a:rPr lang="en-US" sz="1600" b="1" dirty="0">
                <a:latin typeface="Trebuchet MS" panose="020B0603020202020204" pitchFamily="34" charset="0"/>
              </a:rPr>
              <a:t> </a:t>
            </a:r>
            <a:r>
              <a:rPr lang="en-US" sz="1600" b="1" dirty="0" err="1">
                <a:latin typeface="Trebuchet MS" panose="020B0603020202020204" pitchFamily="34" charset="0"/>
              </a:rPr>
              <a:t>riscurilor</a:t>
            </a:r>
            <a:r>
              <a:rPr lang="en-US" sz="1600" b="1" dirty="0">
                <a:latin typeface="Trebuchet MS" panose="020B0603020202020204" pitchFamily="34" charset="0"/>
              </a:rPr>
              <a:t> </a:t>
            </a:r>
            <a:r>
              <a:rPr lang="en-US" sz="1600" b="1" dirty="0" err="1">
                <a:latin typeface="Trebuchet MS" panose="020B0603020202020204" pitchFamily="34" charset="0"/>
              </a:rPr>
              <a:t>și</a:t>
            </a:r>
            <a:r>
              <a:rPr lang="en-US" sz="1600" b="1" dirty="0">
                <a:latin typeface="Trebuchet MS" panose="020B0603020202020204" pitchFamily="34" charset="0"/>
              </a:rPr>
              <a:t> </a:t>
            </a:r>
            <a:r>
              <a:rPr lang="en-US" sz="1600" b="1" dirty="0" err="1">
                <a:latin typeface="Trebuchet MS" panose="020B0603020202020204" pitchFamily="34" charset="0"/>
              </a:rPr>
              <a:t>vulnerabilităților</a:t>
            </a:r>
            <a:r>
              <a:rPr lang="en-US" sz="1600" b="1" dirty="0">
                <a:latin typeface="Trebuchet MS" panose="020B0603020202020204" pitchFamily="34" charset="0"/>
              </a:rPr>
              <a:t> la </a:t>
            </a:r>
            <a:r>
              <a:rPr lang="en-US" sz="1600" b="1" dirty="0" err="1">
                <a:latin typeface="Trebuchet MS" panose="020B0603020202020204" pitchFamily="34" charset="0"/>
              </a:rPr>
              <a:t>schimbările</a:t>
            </a:r>
            <a:r>
              <a:rPr lang="en-US" sz="1600" b="1" dirty="0">
                <a:latin typeface="Trebuchet MS" panose="020B0603020202020204" pitchFamily="34" charset="0"/>
              </a:rPr>
              <a:t> </a:t>
            </a:r>
            <a:r>
              <a:rPr lang="en-US" sz="1600" b="1" dirty="0" err="1">
                <a:latin typeface="Trebuchet MS" panose="020B0603020202020204" pitchFamily="34" charset="0"/>
              </a:rPr>
              <a:t>climatice</a:t>
            </a:r>
            <a:endParaRPr lang="en-US" sz="1600" b="1" dirty="0">
              <a:latin typeface="Trebuchet MS" panose="020B0603020202020204" pitchFamily="34" charset="0"/>
            </a:endParaRPr>
          </a:p>
          <a:p>
            <a:pPr algn="just">
              <a:spcBef>
                <a:spcPts val="600"/>
              </a:spcBef>
            </a:pPr>
            <a:endParaRPr lang="en-US" sz="1600" b="1" dirty="0">
              <a:latin typeface="Trebuchet MS" panose="020B0603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US" sz="1600" b="1" dirty="0" err="1">
                <a:latin typeface="Trebuchet MS" panose="020B0603020202020204" pitchFamily="34" charset="0"/>
              </a:rPr>
              <a:t>Activitatea</a:t>
            </a:r>
            <a:r>
              <a:rPr lang="en-US" sz="1600" b="1" dirty="0">
                <a:latin typeface="Trebuchet MS" panose="020B0603020202020204" pitchFamily="34" charset="0"/>
              </a:rPr>
              <a:t> A.4. </a:t>
            </a:r>
            <a:r>
              <a:rPr lang="en-US" sz="1600" b="1" dirty="0" err="1">
                <a:latin typeface="Trebuchet MS" panose="020B0603020202020204" pitchFamily="34" charset="0"/>
              </a:rPr>
              <a:t>Elaborarea</a:t>
            </a:r>
            <a:r>
              <a:rPr lang="en-US" sz="1600" b="1" dirty="0">
                <a:latin typeface="Trebuchet MS" panose="020B0603020202020204" pitchFamily="34" charset="0"/>
              </a:rPr>
              <a:t> </a:t>
            </a:r>
            <a:r>
              <a:rPr lang="en-US" sz="1600" b="1" dirty="0" err="1">
                <a:latin typeface="Trebuchet MS" panose="020B0603020202020204" pitchFamily="34" charset="0"/>
              </a:rPr>
              <a:t>planului</a:t>
            </a:r>
            <a:r>
              <a:rPr lang="en-US" sz="1600" b="1" dirty="0">
                <a:latin typeface="Trebuchet MS" panose="020B0603020202020204" pitchFamily="34" charset="0"/>
              </a:rPr>
              <a:t> de </a:t>
            </a:r>
            <a:r>
              <a:rPr lang="en-US" sz="1600" b="1" dirty="0" err="1">
                <a:latin typeface="Trebuchet MS" panose="020B0603020202020204" pitchFamily="34" charset="0"/>
              </a:rPr>
              <a:t>măsuri</a:t>
            </a:r>
            <a:r>
              <a:rPr lang="en-US" sz="1600" b="1" dirty="0">
                <a:latin typeface="Trebuchet MS" panose="020B0603020202020204" pitchFamily="34" charset="0"/>
              </a:rPr>
              <a:t> de </a:t>
            </a:r>
            <a:r>
              <a:rPr lang="en-US" sz="1600" b="1" dirty="0" err="1">
                <a:latin typeface="Trebuchet MS" panose="020B0603020202020204" pitchFamily="34" charset="0"/>
              </a:rPr>
              <a:t>atenuare</a:t>
            </a:r>
            <a:r>
              <a:rPr lang="en-US" sz="1600" b="1" dirty="0">
                <a:latin typeface="Trebuchet MS" panose="020B0603020202020204" pitchFamily="34" charset="0"/>
              </a:rPr>
              <a:t> </a:t>
            </a:r>
            <a:r>
              <a:rPr lang="en-US" sz="1600" b="1" dirty="0" err="1">
                <a:latin typeface="Trebuchet MS" panose="020B0603020202020204" pitchFamily="34" charset="0"/>
              </a:rPr>
              <a:t>și</a:t>
            </a:r>
            <a:r>
              <a:rPr lang="en-US" sz="1600" b="1" dirty="0">
                <a:latin typeface="Trebuchet MS" panose="020B0603020202020204" pitchFamily="34" charset="0"/>
              </a:rPr>
              <a:t> </a:t>
            </a:r>
            <a:r>
              <a:rPr lang="en-US" sz="1600" b="1" dirty="0" err="1">
                <a:latin typeface="Trebuchet MS" panose="020B0603020202020204" pitchFamily="34" charset="0"/>
              </a:rPr>
              <a:t>adaptare</a:t>
            </a:r>
            <a:r>
              <a:rPr lang="en-US" sz="1600" b="1" dirty="0">
                <a:latin typeface="Trebuchet MS" panose="020B0603020202020204" pitchFamily="34" charset="0"/>
              </a:rPr>
              <a:t> la </a:t>
            </a:r>
            <a:r>
              <a:rPr lang="en-US" sz="1600" b="1" dirty="0" err="1">
                <a:latin typeface="Trebuchet MS" panose="020B0603020202020204" pitchFamily="34" charset="0"/>
              </a:rPr>
              <a:t>schimbările</a:t>
            </a:r>
            <a:r>
              <a:rPr lang="en-US" sz="1600" b="1" dirty="0">
                <a:latin typeface="Trebuchet MS" panose="020B0603020202020204" pitchFamily="34" charset="0"/>
              </a:rPr>
              <a:t> </a:t>
            </a:r>
            <a:r>
              <a:rPr lang="en-US" sz="1600" b="1" dirty="0" err="1">
                <a:latin typeface="Trebuchet MS" panose="020B0603020202020204" pitchFamily="34" charset="0"/>
              </a:rPr>
              <a:t>climatice</a:t>
            </a:r>
            <a:r>
              <a:rPr lang="en-US" sz="1600" b="1" dirty="0">
                <a:latin typeface="Trebuchet MS" panose="020B0603020202020204" pitchFamily="34" charset="0"/>
              </a:rPr>
              <a:t> </a:t>
            </a:r>
            <a:r>
              <a:rPr lang="en-US" sz="1600" b="1" dirty="0" err="1">
                <a:latin typeface="Trebuchet MS" panose="020B0603020202020204" pitchFamily="34" charset="0"/>
              </a:rPr>
              <a:t>pentru</a:t>
            </a:r>
            <a:r>
              <a:rPr lang="en-US" sz="1600" b="1" dirty="0">
                <a:latin typeface="Trebuchet MS" panose="020B0603020202020204" pitchFamily="34" charset="0"/>
              </a:rPr>
              <a:t> </a:t>
            </a:r>
            <a:r>
              <a:rPr lang="en-US" sz="1600" b="1" dirty="0" err="1">
                <a:latin typeface="Trebuchet MS" panose="020B0603020202020204" pitchFamily="34" charset="0"/>
              </a:rPr>
              <a:t>municipiul</a:t>
            </a:r>
            <a:r>
              <a:rPr lang="en-US" sz="1600" b="1" dirty="0">
                <a:latin typeface="Trebuchet MS" panose="020B0603020202020204" pitchFamily="34" charset="0"/>
              </a:rPr>
              <a:t> </a:t>
            </a:r>
            <a:r>
              <a:rPr lang="en-US" sz="1600" b="1" dirty="0" err="1">
                <a:latin typeface="Trebuchet MS" panose="020B0603020202020204" pitchFamily="34" charset="0"/>
              </a:rPr>
              <a:t>Satu</a:t>
            </a:r>
            <a:r>
              <a:rPr lang="en-US" sz="1600" b="1" dirty="0">
                <a:latin typeface="Trebuchet MS" panose="020B0603020202020204" pitchFamily="34" charset="0"/>
              </a:rPr>
              <a:t> Mare</a:t>
            </a:r>
            <a:endParaRPr lang="en-US" sz="1600" dirty="0">
              <a:latin typeface="Trebuchet MS" panose="020B0603020202020204" pitchFamily="34" charset="0"/>
            </a:endParaRPr>
          </a:p>
          <a:p>
            <a:pPr algn="just">
              <a:spcBef>
                <a:spcPts val="600"/>
              </a:spcBef>
            </a:pPr>
            <a:endParaRPr lang="en-US" sz="1600" dirty="0">
              <a:latin typeface="Trebuchet MS" panose="020B0603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US" sz="1600" b="1" dirty="0" err="1">
                <a:latin typeface="Trebuchet MS" panose="020B0603020202020204" pitchFamily="34" charset="0"/>
              </a:rPr>
              <a:t>Activitatea</a:t>
            </a:r>
            <a:r>
              <a:rPr lang="en-US" sz="1600" b="1" dirty="0">
                <a:latin typeface="Trebuchet MS" panose="020B0603020202020204" pitchFamily="34" charset="0"/>
              </a:rPr>
              <a:t> A.5. Workshop de </a:t>
            </a:r>
            <a:r>
              <a:rPr lang="en-US" sz="1600" b="1" dirty="0" err="1">
                <a:latin typeface="Trebuchet MS" panose="020B0603020202020204" pitchFamily="34" charset="0"/>
              </a:rPr>
              <a:t>progres</a:t>
            </a:r>
            <a:endParaRPr lang="en-US" sz="1600" b="1" dirty="0">
              <a:latin typeface="Trebuchet MS" panose="020B0603020202020204" pitchFamily="34" charset="0"/>
            </a:endParaRPr>
          </a:p>
          <a:p>
            <a:pPr algn="just">
              <a:spcBef>
                <a:spcPts val="600"/>
              </a:spcBef>
            </a:pPr>
            <a:endParaRPr lang="en-US" sz="1600" b="1" dirty="0">
              <a:latin typeface="Trebuchet MS" panose="020B0603020202020204" pitchFamily="34" charset="0"/>
            </a:endParaRPr>
          </a:p>
          <a:p>
            <a:pPr algn="just">
              <a:spcBef>
                <a:spcPts val="600"/>
              </a:spcBef>
            </a:pPr>
            <a:r>
              <a:rPr lang="en-US" sz="1600" b="1" dirty="0" err="1">
                <a:latin typeface="Trebuchet MS" panose="020B0603020202020204" pitchFamily="34" charset="0"/>
              </a:rPr>
              <a:t>Activitatea</a:t>
            </a:r>
            <a:r>
              <a:rPr lang="en-US" sz="1600" b="1" dirty="0">
                <a:latin typeface="Trebuchet MS" panose="020B0603020202020204" pitchFamily="34" charset="0"/>
              </a:rPr>
              <a:t> A.6. </a:t>
            </a:r>
            <a:r>
              <a:rPr lang="en-US" sz="1600" b="1" dirty="0" err="1">
                <a:latin typeface="Trebuchet MS" panose="020B0603020202020204" pitchFamily="34" charset="0"/>
              </a:rPr>
              <a:t>Informare</a:t>
            </a:r>
            <a:r>
              <a:rPr lang="en-US" sz="1600" b="1" dirty="0">
                <a:latin typeface="Trebuchet MS" panose="020B0603020202020204" pitchFamily="34" charset="0"/>
              </a:rPr>
              <a:t> </a:t>
            </a:r>
            <a:r>
              <a:rPr lang="en-US" sz="1600" b="1" dirty="0" err="1">
                <a:latin typeface="Trebuchet MS" panose="020B0603020202020204" pitchFamily="34" charset="0"/>
              </a:rPr>
              <a:t>și</a:t>
            </a:r>
            <a:r>
              <a:rPr lang="en-US" sz="1600" b="1" dirty="0">
                <a:latin typeface="Trebuchet MS" panose="020B0603020202020204" pitchFamily="34" charset="0"/>
              </a:rPr>
              <a:t> </a:t>
            </a:r>
            <a:r>
              <a:rPr lang="en-US" sz="1600" b="1" dirty="0" err="1">
                <a:latin typeface="Trebuchet MS" panose="020B0603020202020204" pitchFamily="34" charset="0"/>
              </a:rPr>
              <a:t>publicitate</a:t>
            </a:r>
            <a:endParaRPr lang="en-US" sz="1600" dirty="0">
              <a:latin typeface="Trebuchet MS" panose="020B0603020202020204" pitchFamily="34" charset="0"/>
            </a:endParaRPr>
          </a:p>
          <a:p>
            <a:pPr algn="just">
              <a:spcBef>
                <a:spcPts val="600"/>
              </a:spcBef>
            </a:pPr>
            <a:endParaRPr lang="en-US" sz="1600" dirty="0">
              <a:latin typeface="Trebuchet MS" panose="020B0603020202020204" pitchFamily="34" charset="0"/>
            </a:endParaRPr>
          </a:p>
          <a:p>
            <a:pPr algn="just">
              <a:spcBef>
                <a:spcPts val="600"/>
              </a:spcBef>
            </a:pPr>
            <a:endParaRPr lang="en-US" sz="1600" dirty="0">
              <a:latin typeface="Trebuchet MS" panose="020B0603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n-US" sz="1600" dirty="0">
              <a:latin typeface="Trebuchet MS" panose="020B0603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770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re 10"/>
          <p:cNvGrpSpPr/>
          <p:nvPr/>
        </p:nvGrpSpPr>
        <p:grpSpPr>
          <a:xfrm>
            <a:off x="1948051" y="92831"/>
            <a:ext cx="8700494" cy="870543"/>
            <a:chOff x="1902655" y="-10930"/>
            <a:chExt cx="8700494" cy="870543"/>
          </a:xfrm>
        </p:grpSpPr>
        <p:pic>
          <p:nvPicPr>
            <p:cNvPr id="12" name="image2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4961" y="76857"/>
              <a:ext cx="456063" cy="782756"/>
            </a:xfrm>
            <a:prstGeom prst="rect">
              <a:avLst/>
            </a:prstGeom>
          </p:spPr>
        </p:pic>
        <p:pic>
          <p:nvPicPr>
            <p:cNvPr id="13" name="Imagin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6110" y="105864"/>
              <a:ext cx="1357039" cy="594405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pic>
          <p:nvPicPr>
            <p:cNvPr id="15" name="Imagine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166" y="-10930"/>
              <a:ext cx="886516" cy="870543"/>
            </a:xfrm>
            <a:prstGeom prst="rect">
              <a:avLst/>
            </a:prstGeom>
          </p:spPr>
        </p:pic>
        <p:pic>
          <p:nvPicPr>
            <p:cNvPr id="14" name="Imagine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F0F0F"/>
                </a:clrFrom>
                <a:clrTo>
                  <a:srgbClr val="0F0F0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02655" y="148825"/>
              <a:ext cx="2089270" cy="667645"/>
            </a:xfrm>
            <a:prstGeom prst="rect">
              <a:avLst/>
            </a:prstGeom>
            <a:effectLst>
              <a:outerShdw blurRad="1219200" dist="50800" dir="5400000" algn="ctr" rotWithShape="0">
                <a:schemeClr val="accent2">
                  <a:alpha val="0"/>
                </a:schemeClr>
              </a:outerShdw>
              <a:reflection endPos="0" dir="5400000" sy="-100000" algn="bl" rotWithShape="0"/>
            </a:effectLst>
          </p:spPr>
        </p:pic>
      </p:grpSp>
      <p:sp>
        <p:nvSpPr>
          <p:cNvPr id="16" name="Dreptunghi 15"/>
          <p:cNvSpPr/>
          <p:nvPr/>
        </p:nvSpPr>
        <p:spPr>
          <a:xfrm>
            <a:off x="1948051" y="6256538"/>
            <a:ext cx="9596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Working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together</a:t>
            </a:r>
            <a:r>
              <a:rPr lang="ro-RO" sz="1000" b="1" spc="-1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for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 </a:t>
            </a:r>
            <a:r>
              <a:rPr lang="ro-RO" sz="1000" b="1" dirty="0" err="1">
                <a:solidFill>
                  <a:srgbClr val="00AF5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green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,</a:t>
            </a:r>
            <a:r>
              <a:rPr lang="ro-RO" sz="1000" b="1" spc="-2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competitive</a:t>
            </a:r>
            <a:r>
              <a:rPr lang="ro-RO" sz="1000" b="1" spc="-5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inclusive</a:t>
            </a:r>
            <a:r>
              <a:rPr lang="ro-RO" sz="1000" b="1" spc="-10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Europe</a:t>
            </a:r>
            <a:endParaRPr lang="ro-RO" sz="1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285750" indent="-285750" algn="ctr">
              <a:buFontTx/>
              <a:buChar char="-"/>
            </a:pPr>
            <a:endParaRPr lang="en-US" sz="1400" i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Google Shape;170;p30"/>
          <p:cNvSpPr txBox="1">
            <a:spLocks/>
          </p:cNvSpPr>
          <p:nvPr/>
        </p:nvSpPr>
        <p:spPr>
          <a:xfrm>
            <a:off x="654627" y="944482"/>
            <a:ext cx="11242964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>
              <a:spcBef>
                <a:spcPts val="0"/>
              </a:spcBef>
              <a:buSzPts val="990"/>
            </a:pPr>
            <a:r>
              <a:rPr lang="it-IT" sz="1600" b="1" dirty="0">
                <a:latin typeface="Trebuchet MS" panose="020B0603020202020204" pitchFamily="34" charset="0"/>
              </a:rPr>
              <a:t>Structura activitatilor in legatura cu </a:t>
            </a:r>
            <a:r>
              <a:rPr lang="it-IT" sz="1600" b="1" dirty="0" err="1">
                <a:latin typeface="Trebuchet MS" panose="020B0603020202020204" pitchFamily="34" charset="0"/>
              </a:rPr>
              <a:t>diagrama</a:t>
            </a:r>
            <a:r>
              <a:rPr lang="it-IT" sz="1600" b="1" dirty="0">
                <a:latin typeface="Trebuchet MS" panose="020B0603020202020204" pitchFamily="34" charset="0"/>
              </a:rPr>
              <a:t> </a:t>
            </a:r>
            <a:r>
              <a:rPr lang="it-IT" sz="1600" b="1" dirty="0" err="1">
                <a:latin typeface="Trebuchet MS" panose="020B0603020202020204" pitchFamily="34" charset="0"/>
              </a:rPr>
              <a:t>conceptuala</a:t>
            </a:r>
            <a:r>
              <a:rPr lang="it-IT" sz="1600" b="1" dirty="0">
                <a:latin typeface="Trebuchet MS" panose="020B0603020202020204" pitchFamily="34" charset="0"/>
              </a:rPr>
              <a:t> </a:t>
            </a:r>
            <a:r>
              <a:rPr lang="it-IT" sz="1600" b="1" dirty="0" err="1">
                <a:latin typeface="Trebuchet MS" panose="020B0603020202020204" pitchFamily="34" charset="0"/>
              </a:rPr>
              <a:t>privind</a:t>
            </a:r>
            <a:r>
              <a:rPr lang="it-IT" sz="1600" b="1" dirty="0">
                <a:latin typeface="Trebuchet MS" panose="020B0603020202020204" pitchFamily="34" charset="0"/>
              </a:rPr>
              <a:t> impactul, vulnerabilitatea si adaptarea la </a:t>
            </a:r>
            <a:r>
              <a:rPr lang="it-IT" sz="1600" b="1" dirty="0" err="1">
                <a:latin typeface="Trebuchet MS" panose="020B0603020202020204" pitchFamily="34" charset="0"/>
              </a:rPr>
              <a:t>schimbarile</a:t>
            </a:r>
            <a:r>
              <a:rPr lang="it-IT" sz="1600" b="1" dirty="0">
                <a:latin typeface="Trebuchet MS" panose="020B0603020202020204" pitchFamily="34" charset="0"/>
              </a:rPr>
              <a:t> climatice</a:t>
            </a:r>
          </a:p>
        </p:txBody>
      </p:sp>
      <p:pic>
        <p:nvPicPr>
          <p:cNvPr id="9" name="Google Shape;172;p3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29293" y="1926173"/>
            <a:ext cx="5374179" cy="3284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74;p3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746234" y="1926172"/>
            <a:ext cx="4486339" cy="3561007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3;p30"/>
          <p:cNvSpPr txBox="1"/>
          <p:nvPr/>
        </p:nvSpPr>
        <p:spPr>
          <a:xfrm>
            <a:off x="6915118" y="5487180"/>
            <a:ext cx="46293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i="1" dirty="0" err="1">
                <a:latin typeface="Trebuchet MS" panose="020B0603020202020204" pitchFamily="34" charset="0"/>
              </a:rPr>
              <a:t>Diagrama</a:t>
            </a:r>
            <a:r>
              <a:rPr lang="en-GB" sz="1000" i="1" dirty="0">
                <a:latin typeface="Trebuchet MS" panose="020B0603020202020204" pitchFamily="34" charset="0"/>
              </a:rPr>
              <a:t> </a:t>
            </a:r>
            <a:r>
              <a:rPr lang="en-GB" sz="1000" i="1" dirty="0" err="1">
                <a:latin typeface="Trebuchet MS" panose="020B0603020202020204" pitchFamily="34" charset="0"/>
              </a:rPr>
              <a:t>conceptuala</a:t>
            </a:r>
            <a:r>
              <a:rPr lang="en-GB" sz="1000" i="1" dirty="0">
                <a:latin typeface="Trebuchet MS" panose="020B0603020202020204" pitchFamily="34" charset="0"/>
              </a:rPr>
              <a:t> </a:t>
            </a:r>
            <a:r>
              <a:rPr lang="en-GB" sz="1000" i="1" dirty="0" err="1">
                <a:latin typeface="Trebuchet MS" panose="020B0603020202020204" pitchFamily="34" charset="0"/>
              </a:rPr>
              <a:t>privind</a:t>
            </a:r>
            <a:r>
              <a:rPr lang="en-GB" sz="1000" i="1" dirty="0">
                <a:latin typeface="Trebuchet MS" panose="020B0603020202020204" pitchFamily="34" charset="0"/>
              </a:rPr>
              <a:t> </a:t>
            </a:r>
            <a:r>
              <a:rPr lang="en-GB" sz="1000" i="1" dirty="0" err="1">
                <a:latin typeface="Trebuchet MS" panose="020B0603020202020204" pitchFamily="34" charset="0"/>
              </a:rPr>
              <a:t>impactul</a:t>
            </a:r>
            <a:r>
              <a:rPr lang="en-GB" sz="1000" i="1" dirty="0">
                <a:latin typeface="Trebuchet MS" panose="020B0603020202020204" pitchFamily="34" charset="0"/>
              </a:rPr>
              <a:t> </a:t>
            </a:r>
            <a:r>
              <a:rPr lang="en-GB" sz="1000" i="1" dirty="0" err="1">
                <a:latin typeface="Trebuchet MS" panose="020B0603020202020204" pitchFamily="34" charset="0"/>
              </a:rPr>
              <a:t>schimbarilor</a:t>
            </a:r>
            <a:r>
              <a:rPr lang="en-GB" sz="1000" i="1" dirty="0">
                <a:latin typeface="Trebuchet MS" panose="020B0603020202020204" pitchFamily="34" charset="0"/>
              </a:rPr>
              <a:t> </a:t>
            </a:r>
            <a:r>
              <a:rPr lang="en-GB" sz="1000" i="1" dirty="0" err="1">
                <a:latin typeface="Trebuchet MS" panose="020B0603020202020204" pitchFamily="34" charset="0"/>
              </a:rPr>
              <a:t>climatice</a:t>
            </a:r>
            <a:r>
              <a:rPr lang="en-GB" sz="1000" i="1" dirty="0">
                <a:latin typeface="Trebuchet MS" panose="020B0603020202020204" pitchFamily="34" charset="0"/>
              </a:rPr>
              <a:t> </a:t>
            </a:r>
            <a:r>
              <a:rPr lang="en-GB" sz="1000" i="1" dirty="0" err="1">
                <a:latin typeface="Trebuchet MS" panose="020B0603020202020204" pitchFamily="34" charset="0"/>
              </a:rPr>
              <a:t>si</a:t>
            </a:r>
            <a:r>
              <a:rPr lang="en-GB" sz="1000" i="1" dirty="0">
                <a:latin typeface="Trebuchet MS" panose="020B0603020202020204" pitchFamily="34" charset="0"/>
              </a:rPr>
              <a:t> </a:t>
            </a:r>
            <a:r>
              <a:rPr lang="en-GB" sz="1000" i="1" dirty="0" err="1">
                <a:latin typeface="Trebuchet MS" panose="020B0603020202020204" pitchFamily="34" charset="0"/>
              </a:rPr>
              <a:t>adaptarea</a:t>
            </a:r>
            <a:r>
              <a:rPr lang="en-GB" sz="1000" i="1" dirty="0">
                <a:latin typeface="Trebuchet MS" panose="020B0603020202020204" pitchFamily="34" charset="0"/>
              </a:rPr>
              <a:t> la </a:t>
            </a:r>
            <a:r>
              <a:rPr lang="en-GB" sz="1000" i="1" dirty="0" err="1">
                <a:latin typeface="Trebuchet MS" panose="020B0603020202020204" pitchFamily="34" charset="0"/>
              </a:rPr>
              <a:t>efectele</a:t>
            </a:r>
            <a:r>
              <a:rPr lang="en-GB" sz="1000" i="1" dirty="0">
                <a:latin typeface="Trebuchet MS" panose="020B0603020202020204" pitchFamily="34" charset="0"/>
              </a:rPr>
              <a:t> </a:t>
            </a:r>
            <a:r>
              <a:rPr lang="en-GB" sz="1000" i="1" dirty="0" err="1">
                <a:latin typeface="Trebuchet MS" panose="020B0603020202020204" pitchFamily="34" charset="0"/>
              </a:rPr>
              <a:t>ecestora</a:t>
            </a:r>
            <a:r>
              <a:rPr lang="en-GB" sz="1000" i="1" dirty="0">
                <a:latin typeface="Trebuchet MS" panose="020B0603020202020204" pitchFamily="34" charset="0"/>
              </a:rPr>
              <a:t>  (</a:t>
            </a:r>
            <a:r>
              <a:rPr lang="en-GB" sz="1000" i="1" dirty="0" err="1">
                <a:latin typeface="Trebuchet MS" panose="020B0603020202020204" pitchFamily="34" charset="0"/>
              </a:rPr>
              <a:t>Raportul</a:t>
            </a:r>
            <a:r>
              <a:rPr lang="en-GB" sz="1000" i="1" dirty="0">
                <a:latin typeface="Trebuchet MS" panose="020B0603020202020204" pitchFamily="34" charset="0"/>
              </a:rPr>
              <a:t> </a:t>
            </a:r>
            <a:r>
              <a:rPr lang="en-GB" sz="1000" i="1" dirty="0" err="1">
                <a:latin typeface="Trebuchet MS" panose="020B0603020202020204" pitchFamily="34" charset="0"/>
              </a:rPr>
              <a:t>Agentiei</a:t>
            </a:r>
            <a:r>
              <a:rPr lang="en-GB" sz="1000" i="1" dirty="0">
                <a:latin typeface="Trebuchet MS" panose="020B0603020202020204" pitchFamily="34" charset="0"/>
              </a:rPr>
              <a:t> </a:t>
            </a:r>
            <a:r>
              <a:rPr lang="en-GB" sz="1000" i="1" dirty="0" err="1">
                <a:latin typeface="Trebuchet MS" panose="020B0603020202020204" pitchFamily="34" charset="0"/>
              </a:rPr>
              <a:t>Europene</a:t>
            </a:r>
            <a:r>
              <a:rPr lang="en-GB" sz="1000" i="1" dirty="0">
                <a:latin typeface="Trebuchet MS" panose="020B0603020202020204" pitchFamily="34" charset="0"/>
              </a:rPr>
              <a:t> de </a:t>
            </a:r>
            <a:r>
              <a:rPr lang="en-GB" sz="1000" i="1" dirty="0" err="1">
                <a:latin typeface="Trebuchet MS" panose="020B0603020202020204" pitchFamily="34" charset="0"/>
              </a:rPr>
              <a:t>Mediu</a:t>
            </a:r>
            <a:r>
              <a:rPr lang="en-GB" sz="1000" i="1" dirty="0">
                <a:latin typeface="Trebuchet MS" panose="020B0603020202020204" pitchFamily="34" charset="0"/>
              </a:rPr>
              <a:t>, </a:t>
            </a:r>
            <a:r>
              <a:rPr lang="en-GB" sz="1000" i="1" dirty="0" err="1">
                <a:latin typeface="Trebuchet MS" panose="020B0603020202020204" pitchFamily="34" charset="0"/>
              </a:rPr>
              <a:t>nr</a:t>
            </a:r>
            <a:r>
              <a:rPr lang="en-GB" sz="1000" i="1" dirty="0">
                <a:latin typeface="Trebuchet MS" panose="020B0603020202020204" pitchFamily="34" charset="0"/>
              </a:rPr>
              <a:t>. 4/2008</a:t>
            </a:r>
            <a:endParaRPr sz="1000" i="1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6867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re 10"/>
          <p:cNvGrpSpPr/>
          <p:nvPr/>
        </p:nvGrpSpPr>
        <p:grpSpPr>
          <a:xfrm>
            <a:off x="1948051" y="92831"/>
            <a:ext cx="8700494" cy="870543"/>
            <a:chOff x="1902655" y="-10930"/>
            <a:chExt cx="8700494" cy="870543"/>
          </a:xfrm>
        </p:grpSpPr>
        <p:pic>
          <p:nvPicPr>
            <p:cNvPr id="12" name="image2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4961" y="76857"/>
              <a:ext cx="456063" cy="782756"/>
            </a:xfrm>
            <a:prstGeom prst="rect">
              <a:avLst/>
            </a:prstGeom>
          </p:spPr>
        </p:pic>
        <p:pic>
          <p:nvPicPr>
            <p:cNvPr id="13" name="Imagin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6110" y="105864"/>
              <a:ext cx="1357039" cy="594405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pic>
          <p:nvPicPr>
            <p:cNvPr id="15" name="Imagine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166" y="-10930"/>
              <a:ext cx="886516" cy="870543"/>
            </a:xfrm>
            <a:prstGeom prst="rect">
              <a:avLst/>
            </a:prstGeom>
          </p:spPr>
        </p:pic>
        <p:pic>
          <p:nvPicPr>
            <p:cNvPr id="14" name="Imagine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F0F0F"/>
                </a:clrFrom>
                <a:clrTo>
                  <a:srgbClr val="0F0F0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02655" y="148825"/>
              <a:ext cx="2089270" cy="667645"/>
            </a:xfrm>
            <a:prstGeom prst="rect">
              <a:avLst/>
            </a:prstGeom>
            <a:effectLst>
              <a:outerShdw blurRad="1219200" dist="50800" dir="5400000" algn="ctr" rotWithShape="0">
                <a:schemeClr val="accent2">
                  <a:alpha val="0"/>
                </a:schemeClr>
              </a:outerShdw>
              <a:reflection endPos="0" dir="5400000" sy="-100000" algn="bl" rotWithShape="0"/>
            </a:effectLst>
          </p:spPr>
        </p:pic>
      </p:grpSp>
      <p:sp>
        <p:nvSpPr>
          <p:cNvPr id="16" name="Dreptunghi 15"/>
          <p:cNvSpPr/>
          <p:nvPr/>
        </p:nvSpPr>
        <p:spPr>
          <a:xfrm>
            <a:off x="1948051" y="6256538"/>
            <a:ext cx="9596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Working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together</a:t>
            </a:r>
            <a:r>
              <a:rPr lang="ro-RO" sz="1000" b="1" spc="-1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for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 </a:t>
            </a:r>
            <a:r>
              <a:rPr lang="ro-RO" sz="1000" b="1" dirty="0" err="1">
                <a:solidFill>
                  <a:srgbClr val="00AF5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green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,</a:t>
            </a:r>
            <a:r>
              <a:rPr lang="ro-RO" sz="1000" b="1" spc="-2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competitive</a:t>
            </a:r>
            <a:r>
              <a:rPr lang="ro-RO" sz="1000" b="1" spc="-5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inclusive</a:t>
            </a:r>
            <a:r>
              <a:rPr lang="ro-RO" sz="1000" b="1" spc="-10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Europe</a:t>
            </a:r>
            <a:endParaRPr lang="ro-RO" sz="1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285750" indent="-285750" algn="ctr">
              <a:buFontTx/>
              <a:buChar char="-"/>
            </a:pPr>
            <a:endParaRPr lang="en-US" sz="1400" i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Google Shape;170;p30"/>
          <p:cNvSpPr txBox="1">
            <a:spLocks/>
          </p:cNvSpPr>
          <p:nvPr/>
        </p:nvSpPr>
        <p:spPr>
          <a:xfrm>
            <a:off x="928688" y="944482"/>
            <a:ext cx="89994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  <a:buSzPts val="990"/>
            </a:pPr>
            <a:r>
              <a:rPr lang="it-IT" sz="1600" b="1" dirty="0">
                <a:latin typeface="Trebuchet MS" panose="020B0603020202020204" pitchFamily="34" charset="0"/>
              </a:rPr>
              <a:t>Contextul de mediu si tendintele proiectate</a:t>
            </a:r>
          </a:p>
        </p:txBody>
      </p:sp>
      <p:sp>
        <p:nvSpPr>
          <p:cNvPr id="3" name="CasetăText 2"/>
          <p:cNvSpPr txBox="1"/>
          <p:nvPr/>
        </p:nvSpPr>
        <p:spPr>
          <a:xfrm>
            <a:off x="1948051" y="1698171"/>
            <a:ext cx="98520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Trebuchet MS" panose="020B0603020202020204" pitchFamily="34" charset="0"/>
              </a:rPr>
              <a:t>municipiul</a:t>
            </a:r>
            <a:r>
              <a:rPr lang="en-US" sz="1600" dirty="0"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</a:rPr>
              <a:t>Satu</a:t>
            </a:r>
            <a:r>
              <a:rPr lang="en-US" sz="1600" dirty="0">
                <a:latin typeface="Trebuchet MS" panose="020B0603020202020204" pitchFamily="34" charset="0"/>
              </a:rPr>
              <a:t> Mare </a:t>
            </a:r>
            <a:r>
              <a:rPr lang="en-US" sz="1600" dirty="0" err="1">
                <a:latin typeface="Trebuchet MS" panose="020B0603020202020204" pitchFamily="34" charset="0"/>
              </a:rPr>
              <a:t>beneficiaza</a:t>
            </a:r>
            <a:r>
              <a:rPr lang="en-US" sz="1600" dirty="0">
                <a:latin typeface="Trebuchet MS" panose="020B0603020202020204" pitchFamily="34" charset="0"/>
              </a:rPr>
              <a:t> de un </a:t>
            </a:r>
            <a:r>
              <a:rPr lang="en-US" sz="1600" dirty="0" err="1">
                <a:latin typeface="Trebuchet MS" panose="020B0603020202020204" pitchFamily="34" charset="0"/>
              </a:rPr>
              <a:t>climat</a:t>
            </a:r>
            <a:r>
              <a:rPr lang="en-US" sz="1600" dirty="0"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</a:rPr>
              <a:t>temperat</a:t>
            </a:r>
            <a:r>
              <a:rPr lang="en-US" sz="1600" dirty="0">
                <a:latin typeface="Trebuchet MS" panose="020B0603020202020204" pitchFamily="34" charset="0"/>
              </a:rPr>
              <a:t> continental </a:t>
            </a:r>
            <a:r>
              <a:rPr lang="en-US" sz="1600" dirty="0" err="1">
                <a:latin typeface="Trebuchet MS" panose="020B0603020202020204" pitchFamily="34" charset="0"/>
              </a:rPr>
              <a:t>moderat</a:t>
            </a:r>
            <a:r>
              <a:rPr lang="en-US" sz="1600" dirty="0">
                <a:latin typeface="Trebuchet MS" panose="020B0603020202020204" pitchFamily="34" charset="0"/>
              </a:rPr>
              <a:t>, cu relief specific de </a:t>
            </a:r>
            <a:r>
              <a:rPr lang="en-US" sz="1600" dirty="0" err="1">
                <a:latin typeface="Trebuchet MS" panose="020B0603020202020204" pitchFamily="34" charset="0"/>
              </a:rPr>
              <a:t>câmpie</a:t>
            </a:r>
            <a:r>
              <a:rPr lang="en-US" sz="1600" dirty="0">
                <a:latin typeface="Trebuchet MS" panose="020B0603020202020204" pitchFamily="34" charset="0"/>
              </a:rPr>
              <a:t>, cu o </a:t>
            </a:r>
            <a:r>
              <a:rPr lang="en-US" sz="1600" dirty="0" err="1">
                <a:latin typeface="Trebuchet MS" panose="020B0603020202020204" pitchFamily="34" charset="0"/>
              </a:rPr>
              <a:t>altitudine</a:t>
            </a:r>
            <a:r>
              <a:rPr lang="en-US" sz="1600" dirty="0"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</a:rPr>
              <a:t>medie</a:t>
            </a:r>
            <a:r>
              <a:rPr lang="en-US" sz="1600" dirty="0">
                <a:latin typeface="Trebuchet MS" panose="020B0603020202020204" pitchFamily="34" charset="0"/>
              </a:rPr>
              <a:t> de 126 m </a:t>
            </a:r>
            <a:r>
              <a:rPr lang="en-US" sz="1600" dirty="0" err="1">
                <a:latin typeface="Trebuchet MS" panose="020B0603020202020204" pitchFamily="34" charset="0"/>
              </a:rPr>
              <a:t>față</a:t>
            </a:r>
            <a:r>
              <a:rPr lang="en-US" sz="1600" dirty="0">
                <a:latin typeface="Trebuchet MS" panose="020B0603020202020204" pitchFamily="34" charset="0"/>
              </a:rPr>
              <a:t> de </a:t>
            </a:r>
            <a:r>
              <a:rPr lang="en-US" sz="1600" dirty="0" err="1">
                <a:latin typeface="Trebuchet MS" panose="020B0603020202020204" pitchFamily="34" charset="0"/>
              </a:rPr>
              <a:t>nivelul</a:t>
            </a:r>
            <a:r>
              <a:rPr lang="en-US" sz="1600" dirty="0"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</a:rPr>
              <a:t>mării</a:t>
            </a:r>
            <a:r>
              <a:rPr lang="en-US" sz="1600" dirty="0">
                <a:latin typeface="Trebuchet MS" panose="020B0603020202020204" pitchFamily="34" charset="0"/>
              </a:rPr>
              <a:t>, </a:t>
            </a:r>
            <a:r>
              <a:rPr lang="en-US" sz="1600" dirty="0" err="1">
                <a:latin typeface="Trebuchet MS" panose="020B0603020202020204" pitchFamily="34" charset="0"/>
              </a:rPr>
              <a:t>fiind</a:t>
            </a:r>
            <a:r>
              <a:rPr lang="en-US" sz="1600" dirty="0"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</a:rPr>
              <a:t>strabatut</a:t>
            </a:r>
            <a:r>
              <a:rPr lang="en-US" sz="1600" dirty="0">
                <a:latin typeface="Trebuchet MS" panose="020B0603020202020204" pitchFamily="34" charset="0"/>
              </a:rPr>
              <a:t> de </a:t>
            </a:r>
            <a:r>
              <a:rPr lang="en-US" sz="1600" dirty="0" err="1">
                <a:latin typeface="Trebuchet MS" panose="020B0603020202020204" pitchFamily="34" charset="0"/>
              </a:rPr>
              <a:t>râul</a:t>
            </a:r>
            <a:r>
              <a:rPr lang="en-US" sz="1600" dirty="0"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</a:rPr>
              <a:t>Someş</a:t>
            </a:r>
            <a:endParaRPr lang="en-US" sz="1600" dirty="0">
              <a:latin typeface="Trebuchet MS" panose="020B0603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rebuchet MS" panose="020B0603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Trebuchet MS" panose="020B0603020202020204" pitchFamily="34" charset="0"/>
              </a:rPr>
              <a:t>pe</a:t>
            </a:r>
            <a:r>
              <a:rPr lang="en-US" sz="1600" dirty="0"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</a:rPr>
              <a:t>baza</a:t>
            </a:r>
            <a:r>
              <a:rPr lang="en-US" sz="1600" dirty="0"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</a:rPr>
              <a:t>asezarii</a:t>
            </a:r>
            <a:r>
              <a:rPr lang="en-US" sz="1600" dirty="0"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</a:rPr>
              <a:t>nordice</a:t>
            </a:r>
            <a:r>
              <a:rPr lang="en-US" sz="1600" dirty="0">
                <a:latin typeface="Trebuchet MS" panose="020B0603020202020204" pitchFamily="34" charset="0"/>
              </a:rPr>
              <a:t> a </a:t>
            </a:r>
            <a:r>
              <a:rPr lang="en-US" sz="1600" dirty="0" err="1">
                <a:latin typeface="Trebuchet MS" panose="020B0603020202020204" pitchFamily="34" charset="0"/>
              </a:rPr>
              <a:t>orasului</a:t>
            </a:r>
            <a:r>
              <a:rPr lang="en-US" sz="1600" dirty="0">
                <a:latin typeface="Trebuchet MS" panose="020B0603020202020204" pitchFamily="34" charset="0"/>
              </a:rPr>
              <a:t>, </a:t>
            </a:r>
            <a:r>
              <a:rPr lang="en-US" sz="1600" dirty="0" err="1">
                <a:latin typeface="Trebuchet MS" panose="020B0603020202020204" pitchFamily="34" charset="0"/>
              </a:rPr>
              <a:t>perioadele</a:t>
            </a:r>
            <a:r>
              <a:rPr lang="en-US" sz="1600" dirty="0">
                <a:latin typeface="Trebuchet MS" panose="020B0603020202020204" pitchFamily="34" charset="0"/>
              </a:rPr>
              <a:t> de </a:t>
            </a:r>
            <a:r>
              <a:rPr lang="en-US" sz="1600" dirty="0" err="1">
                <a:latin typeface="Trebuchet MS" panose="020B0603020202020204" pitchFamily="34" charset="0"/>
              </a:rPr>
              <a:t>iarna</a:t>
            </a:r>
            <a:r>
              <a:rPr lang="en-US" sz="1600" dirty="0"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</a:rPr>
              <a:t>inregistreaza</a:t>
            </a:r>
            <a:r>
              <a:rPr lang="en-US" sz="1600" dirty="0"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</a:rPr>
              <a:t>valori</a:t>
            </a:r>
            <a:r>
              <a:rPr lang="en-US" sz="1600" dirty="0"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</a:rPr>
              <a:t>termice</a:t>
            </a:r>
            <a:r>
              <a:rPr lang="en-US" sz="1600" dirty="0"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</a:rPr>
              <a:t>mai</a:t>
            </a:r>
            <a:r>
              <a:rPr lang="en-US" sz="1600" dirty="0"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</a:rPr>
              <a:t>scazute</a:t>
            </a:r>
            <a:r>
              <a:rPr lang="en-US" sz="1600" dirty="0">
                <a:latin typeface="Trebuchet MS" panose="020B0603020202020204" pitchFamily="34" charset="0"/>
              </a:rPr>
              <a:t> (-17 </a:t>
            </a:r>
            <a:r>
              <a:rPr lang="en-US" sz="16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°C) </a:t>
            </a:r>
            <a:r>
              <a:rPr lang="en-US" sz="1600" dirty="0" err="1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comparativ</a:t>
            </a:r>
            <a:r>
              <a:rPr lang="en-US" sz="16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cu </a:t>
            </a:r>
            <a:r>
              <a:rPr lang="en-US" sz="1600" dirty="0" err="1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orasele</a:t>
            </a:r>
            <a:r>
              <a:rPr lang="en-US" sz="1600" dirty="0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situate in zona de vest a </a:t>
            </a:r>
            <a:r>
              <a:rPr lang="en-US" sz="1600" dirty="0" err="1">
                <a:latin typeface="Trebuchet MS" panose="020B060302020202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tarii</a:t>
            </a:r>
            <a:endParaRPr lang="en-US" sz="16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Trebuchet MS" panose="020B060302020202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1600" dirty="0" err="1">
                <a:latin typeface="Trebuchet MS" panose="020B0603020202020204" pitchFamily="34" charset="0"/>
              </a:rPr>
              <a:t>raul</a:t>
            </a:r>
            <a:r>
              <a:rPr lang="en-US" sz="1600" dirty="0">
                <a:latin typeface="Trebuchet MS" panose="020B0603020202020204" pitchFamily="34" charset="0"/>
              </a:rPr>
              <a:t> Somes </a:t>
            </a:r>
            <a:r>
              <a:rPr lang="en-US" sz="1600" dirty="0" err="1">
                <a:latin typeface="Trebuchet MS" panose="020B0603020202020204" pitchFamily="34" charset="0"/>
              </a:rPr>
              <a:t>strabate</a:t>
            </a:r>
            <a:r>
              <a:rPr lang="en-US" sz="1600" dirty="0"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</a:rPr>
              <a:t>orasul</a:t>
            </a:r>
            <a:r>
              <a:rPr lang="en-US" sz="1600" dirty="0"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</a:rPr>
              <a:t>pe</a:t>
            </a:r>
            <a:r>
              <a:rPr lang="en-US" sz="1600" dirty="0"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</a:rPr>
              <a:t>directia</a:t>
            </a:r>
            <a:r>
              <a:rPr lang="en-US" sz="1600" dirty="0">
                <a:latin typeface="Trebuchet MS" panose="020B0603020202020204" pitchFamily="34" charset="0"/>
              </a:rPr>
              <a:t> E-V </a:t>
            </a:r>
            <a:r>
              <a:rPr lang="en-US" sz="1600" dirty="0" err="1">
                <a:latin typeface="Trebuchet MS" panose="020B0603020202020204" pitchFamily="34" charset="0"/>
              </a:rPr>
              <a:t>avand</a:t>
            </a:r>
            <a:r>
              <a:rPr lang="en-US" sz="1600" dirty="0">
                <a:latin typeface="Trebuchet MS" panose="020B0603020202020204" pitchFamily="34" charset="0"/>
              </a:rPr>
              <a:t> o </a:t>
            </a:r>
            <a:r>
              <a:rPr lang="en-US" sz="1600" dirty="0" err="1">
                <a:latin typeface="Trebuchet MS" panose="020B0603020202020204" pitchFamily="34" charset="0"/>
              </a:rPr>
              <a:t>curgere</a:t>
            </a:r>
            <a:r>
              <a:rPr lang="en-US" sz="1600" dirty="0"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</a:rPr>
              <a:t>lina</a:t>
            </a:r>
            <a:r>
              <a:rPr lang="en-US" sz="1600" dirty="0"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</a:rPr>
              <a:t>specifica</a:t>
            </a:r>
            <a:r>
              <a:rPr lang="en-US" sz="1600" dirty="0"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</a:rPr>
              <a:t>zonei</a:t>
            </a:r>
            <a:r>
              <a:rPr lang="en-US" sz="1600" dirty="0">
                <a:latin typeface="Trebuchet MS" panose="020B0603020202020204" pitchFamily="34" charset="0"/>
              </a:rPr>
              <a:t> de </a:t>
            </a:r>
            <a:r>
              <a:rPr lang="en-US" sz="1600" dirty="0" err="1">
                <a:latin typeface="Trebuchet MS" panose="020B0603020202020204" pitchFamily="34" charset="0"/>
              </a:rPr>
              <a:t>campie</a:t>
            </a:r>
            <a:r>
              <a:rPr lang="en-US" sz="1600" dirty="0">
                <a:latin typeface="Trebuchet MS" panose="020B0603020202020204" pitchFamily="34" charset="0"/>
              </a:rPr>
              <a:t> (</a:t>
            </a:r>
            <a:r>
              <a:rPr lang="en-US" sz="1600" dirty="0" err="1">
                <a:latin typeface="Trebuchet MS" panose="020B0603020202020204" pitchFamily="34" charset="0"/>
              </a:rPr>
              <a:t>Campia</a:t>
            </a:r>
            <a:r>
              <a:rPr lang="en-US" sz="1600" dirty="0"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</a:rPr>
              <a:t>Somesului</a:t>
            </a:r>
            <a:r>
              <a:rPr lang="en-US" sz="1600" dirty="0">
                <a:latin typeface="Trebuchet MS" panose="020B0603020202020204" pitchFamily="34" charset="0"/>
              </a:rPr>
              <a:t>) – </a:t>
            </a:r>
            <a:r>
              <a:rPr lang="en-US" sz="1600" dirty="0" err="1">
                <a:latin typeface="Trebuchet MS" panose="020B0603020202020204" pitchFamily="34" charset="0"/>
              </a:rPr>
              <a:t>inundabila</a:t>
            </a:r>
            <a:r>
              <a:rPr lang="en-US" sz="1600" dirty="0">
                <a:latin typeface="Trebuchet MS" panose="020B0603020202020204" pitchFamily="34" charset="0"/>
              </a:rPr>
              <a:t> in </a:t>
            </a:r>
            <a:r>
              <a:rPr lang="en-US" sz="1600" dirty="0" err="1">
                <a:latin typeface="Trebuchet MS" panose="020B0603020202020204" pitchFamily="34" charset="0"/>
              </a:rPr>
              <a:t>perioada</a:t>
            </a:r>
            <a:r>
              <a:rPr lang="en-US" sz="1600" dirty="0">
                <a:latin typeface="Trebuchet MS" panose="020B0603020202020204" pitchFamily="34" charset="0"/>
              </a:rPr>
              <a:t> in care se </a:t>
            </a:r>
            <a:r>
              <a:rPr lang="en-US" sz="1600" dirty="0" err="1">
                <a:latin typeface="Trebuchet MS" panose="020B0603020202020204" pitchFamily="34" charset="0"/>
              </a:rPr>
              <a:t>inregistreaza</a:t>
            </a:r>
            <a:r>
              <a:rPr lang="en-US" sz="1600" dirty="0"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</a:rPr>
              <a:t>precipitatii</a:t>
            </a:r>
            <a:r>
              <a:rPr lang="en-US" sz="1600" dirty="0"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</a:rPr>
              <a:t>abundente</a:t>
            </a:r>
            <a:endParaRPr lang="en-US" sz="1600" dirty="0">
              <a:latin typeface="Trebuchet MS" panose="020B0603020202020204" pitchFamily="34" charset="0"/>
            </a:endParaRPr>
          </a:p>
          <a:p>
            <a:pPr algn="just"/>
            <a:endParaRPr lang="en-US" sz="1600" dirty="0">
              <a:latin typeface="Trebuchet MS" panose="020B0603020202020204" pitchFamily="34" charset="0"/>
            </a:endParaRPr>
          </a:p>
          <a:p>
            <a:pPr algn="just"/>
            <a:r>
              <a:rPr lang="en-US" sz="1600" dirty="0">
                <a:solidFill>
                  <a:srgbClr val="FF0000"/>
                </a:solidFill>
                <a:latin typeface="Trebuchet MS" panose="020B0603020202020204" pitchFamily="34" charset="0"/>
              </a:rPr>
              <a:t>Conform </a:t>
            </a:r>
            <a:r>
              <a:rPr lang="en-US" sz="16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obiectivelor</a:t>
            </a:r>
            <a:r>
              <a:rPr lang="en-US" sz="16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Conventiei</a:t>
            </a:r>
            <a:r>
              <a:rPr lang="en-US" sz="1600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solidFill>
                  <a:srgbClr val="FF0000"/>
                </a:solidFill>
                <a:latin typeface="Trebuchet MS" panose="020B0603020202020204" pitchFamily="34" charset="0"/>
              </a:rPr>
              <a:t>Primarilor</a:t>
            </a:r>
            <a:r>
              <a:rPr lang="en-US" sz="1600" dirty="0">
                <a:latin typeface="Trebuchet MS" panose="020B0603020202020204" pitchFamily="34" charset="0"/>
              </a:rPr>
              <a:t>, </a:t>
            </a:r>
            <a:r>
              <a:rPr lang="en-US" sz="1600" dirty="0" err="1">
                <a:latin typeface="Trebuchet MS" panose="020B0603020202020204" pitchFamily="34" charset="0"/>
              </a:rPr>
              <a:t>pana</a:t>
            </a:r>
            <a:r>
              <a:rPr lang="en-US" sz="1600" dirty="0">
                <a:latin typeface="Trebuchet MS" panose="020B0603020202020204" pitchFamily="34" charset="0"/>
              </a:rPr>
              <a:t> in </a:t>
            </a:r>
            <a:r>
              <a:rPr lang="en-US" sz="1600" dirty="0" err="1">
                <a:latin typeface="Trebuchet MS" panose="020B0603020202020204" pitchFamily="34" charset="0"/>
              </a:rPr>
              <a:t>anul</a:t>
            </a:r>
            <a:r>
              <a:rPr lang="en-US" sz="1600" dirty="0">
                <a:latin typeface="Trebuchet MS" panose="020B0603020202020204" pitchFamily="34" charset="0"/>
              </a:rPr>
              <a:t> </a:t>
            </a:r>
            <a:r>
              <a:rPr lang="en-US" sz="1600" dirty="0">
                <a:solidFill>
                  <a:srgbClr val="FF0000"/>
                </a:solidFill>
                <a:latin typeface="Trebuchet MS" panose="020B0603020202020204" pitchFamily="34" charset="0"/>
              </a:rPr>
              <a:t>2030</a:t>
            </a:r>
            <a:r>
              <a:rPr lang="en-US" sz="1600" dirty="0">
                <a:latin typeface="Trebuchet MS" panose="020B0603020202020204" pitchFamily="34" charset="0"/>
              </a:rPr>
              <a:t>, la </a:t>
            </a:r>
            <a:r>
              <a:rPr lang="en-US" sz="1600" dirty="0" err="1">
                <a:latin typeface="Trebuchet MS" panose="020B0603020202020204" pitchFamily="34" charset="0"/>
              </a:rPr>
              <a:t>nivelul</a:t>
            </a:r>
            <a:r>
              <a:rPr lang="en-US" sz="1600" dirty="0"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</a:rPr>
              <a:t>municipiului</a:t>
            </a:r>
            <a:r>
              <a:rPr lang="en-US" sz="1600" dirty="0">
                <a:latin typeface="Trebuchet MS" panose="020B0603020202020204" pitchFamily="34" charset="0"/>
              </a:rPr>
              <a:t> sunt </a:t>
            </a:r>
            <a:r>
              <a:rPr lang="en-US" sz="1600" dirty="0" err="1">
                <a:latin typeface="Trebuchet MS" panose="020B0603020202020204" pitchFamily="34" charset="0"/>
              </a:rPr>
              <a:t>propuse</a:t>
            </a:r>
            <a:r>
              <a:rPr lang="en-US" sz="1600" dirty="0"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</a:rPr>
              <a:t>urmatoarele</a:t>
            </a:r>
            <a:r>
              <a:rPr lang="en-US" sz="1600" dirty="0"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</a:rPr>
              <a:t>obiective</a:t>
            </a:r>
            <a:r>
              <a:rPr lang="en-US" sz="1600" dirty="0">
                <a:latin typeface="Trebuchet MS" panose="020B0603020202020204" pitchFamily="34" charset="0"/>
              </a:rPr>
              <a:t> specific </a:t>
            </a:r>
            <a:r>
              <a:rPr lang="en-US" sz="1600" dirty="0" err="1">
                <a:latin typeface="Trebuchet MS" panose="020B0603020202020204" pitchFamily="34" charset="0"/>
              </a:rPr>
              <a:t>principale</a:t>
            </a:r>
            <a:r>
              <a:rPr lang="en-US" sz="1600" dirty="0">
                <a:latin typeface="Trebuchet MS" panose="020B0603020202020204" pitchFamily="34" charset="0"/>
              </a:rPr>
              <a:t>:</a:t>
            </a:r>
          </a:p>
          <a:p>
            <a:pPr algn="just"/>
            <a:endParaRPr lang="en-US" sz="1600" dirty="0">
              <a:latin typeface="Trebuchet MS" panose="020B0603020202020204" pitchFamily="34" charset="0"/>
            </a:endParaRPr>
          </a:p>
          <a:p>
            <a:pPr marL="801688" indent="-114300" algn="just">
              <a:buFont typeface="Wingdings" panose="05000000000000000000" pitchFamily="2" charset="2"/>
              <a:buChar char="v"/>
            </a:pPr>
            <a:r>
              <a:rPr lang="en-US" sz="1600" dirty="0"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</a:rPr>
              <a:t>Limitarea</a:t>
            </a:r>
            <a:r>
              <a:rPr lang="en-US" sz="1600" dirty="0"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</a:rPr>
              <a:t>emisiilor</a:t>
            </a:r>
            <a:r>
              <a:rPr lang="en-US" sz="1600" dirty="0">
                <a:latin typeface="Trebuchet MS" panose="020B0603020202020204" pitchFamily="34" charset="0"/>
              </a:rPr>
              <a:t> de GES</a:t>
            </a:r>
          </a:p>
          <a:p>
            <a:pPr marL="801688" indent="-114300" algn="just">
              <a:buFont typeface="Wingdings" panose="05000000000000000000" pitchFamily="2" charset="2"/>
              <a:buChar char="v"/>
            </a:pPr>
            <a:endParaRPr lang="en-US" sz="1600" dirty="0">
              <a:latin typeface="Trebuchet MS" panose="020B0603020202020204" pitchFamily="34" charset="0"/>
            </a:endParaRPr>
          </a:p>
          <a:p>
            <a:pPr marL="801688" indent="-114300" algn="just">
              <a:buFont typeface="Wingdings" panose="05000000000000000000" pitchFamily="2" charset="2"/>
              <a:buChar char="v"/>
            </a:pPr>
            <a:r>
              <a:rPr lang="en-US" sz="1600" dirty="0"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</a:rPr>
              <a:t>Imbunatatirea</a:t>
            </a:r>
            <a:r>
              <a:rPr lang="en-US" sz="1600" dirty="0"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</a:rPr>
              <a:t>calitatii</a:t>
            </a:r>
            <a:r>
              <a:rPr lang="en-US" sz="1600" dirty="0"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</a:rPr>
              <a:t>vietii</a:t>
            </a:r>
            <a:r>
              <a:rPr lang="en-US" sz="1600" dirty="0"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</a:rPr>
              <a:t>cetatenilor</a:t>
            </a:r>
            <a:r>
              <a:rPr lang="en-US" sz="1600" dirty="0"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</a:rPr>
              <a:t>printr</a:t>
            </a:r>
            <a:r>
              <a:rPr lang="en-US" sz="1600" dirty="0">
                <a:latin typeface="Trebuchet MS" panose="020B0603020202020204" pitchFamily="34" charset="0"/>
              </a:rPr>
              <a:t>-un </a:t>
            </a:r>
            <a:r>
              <a:rPr lang="en-US" sz="1600" dirty="0" err="1">
                <a:latin typeface="Trebuchet MS" panose="020B0603020202020204" pitchFamily="34" charset="0"/>
              </a:rPr>
              <a:t>mediu</a:t>
            </a:r>
            <a:r>
              <a:rPr lang="en-US" sz="1600" dirty="0"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</a:rPr>
              <a:t>mai</a:t>
            </a:r>
            <a:r>
              <a:rPr lang="en-US" sz="1600" dirty="0">
                <a:latin typeface="Trebuchet MS" panose="020B0603020202020204" pitchFamily="34" charset="0"/>
              </a:rPr>
              <a:t> </a:t>
            </a:r>
            <a:r>
              <a:rPr lang="en-US" sz="1600" dirty="0" err="1">
                <a:latin typeface="Trebuchet MS" panose="020B0603020202020204" pitchFamily="34" charset="0"/>
              </a:rPr>
              <a:t>curat</a:t>
            </a:r>
            <a:endParaRPr lang="en-US" sz="1600" dirty="0">
              <a:latin typeface="Trebuchet MS" panose="020B0603020202020204" pitchFamily="34" charset="0"/>
            </a:endParaRPr>
          </a:p>
          <a:p>
            <a:pPr marL="801688" indent="-114300" algn="just">
              <a:buFont typeface="Wingdings" panose="05000000000000000000" pitchFamily="2" charset="2"/>
              <a:buChar char="v"/>
            </a:pPr>
            <a:endParaRPr lang="en-US" sz="1600" dirty="0">
              <a:latin typeface="Trebuchet MS" panose="020B0603020202020204" pitchFamily="34" charset="0"/>
            </a:endParaRPr>
          </a:p>
          <a:p>
            <a:pPr algn="just"/>
            <a:r>
              <a:rPr lang="en-US" sz="1600" dirty="0">
                <a:latin typeface="Trebuchet MS" panose="020B0603020202020204" pitchFamily="34" charset="0"/>
              </a:rPr>
              <a:t>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6700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re 10"/>
          <p:cNvGrpSpPr/>
          <p:nvPr/>
        </p:nvGrpSpPr>
        <p:grpSpPr>
          <a:xfrm>
            <a:off x="1948051" y="92831"/>
            <a:ext cx="8700494" cy="870543"/>
            <a:chOff x="1902655" y="-10930"/>
            <a:chExt cx="8700494" cy="870543"/>
          </a:xfrm>
        </p:grpSpPr>
        <p:pic>
          <p:nvPicPr>
            <p:cNvPr id="12" name="image2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4961" y="76857"/>
              <a:ext cx="456063" cy="782756"/>
            </a:xfrm>
            <a:prstGeom prst="rect">
              <a:avLst/>
            </a:prstGeom>
          </p:spPr>
        </p:pic>
        <p:pic>
          <p:nvPicPr>
            <p:cNvPr id="13" name="Imagin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6110" y="105864"/>
              <a:ext cx="1357039" cy="594405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pic>
          <p:nvPicPr>
            <p:cNvPr id="15" name="Imagine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166" y="-10930"/>
              <a:ext cx="886516" cy="870543"/>
            </a:xfrm>
            <a:prstGeom prst="rect">
              <a:avLst/>
            </a:prstGeom>
          </p:spPr>
        </p:pic>
        <p:pic>
          <p:nvPicPr>
            <p:cNvPr id="14" name="Imagine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F0F0F"/>
                </a:clrFrom>
                <a:clrTo>
                  <a:srgbClr val="0F0F0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02655" y="148825"/>
              <a:ext cx="2089270" cy="667645"/>
            </a:xfrm>
            <a:prstGeom prst="rect">
              <a:avLst/>
            </a:prstGeom>
            <a:effectLst>
              <a:outerShdw blurRad="1219200" dist="50800" dir="5400000" algn="ctr" rotWithShape="0">
                <a:schemeClr val="accent2">
                  <a:alpha val="0"/>
                </a:schemeClr>
              </a:outerShdw>
              <a:reflection endPos="0" dir="5400000" sy="-100000" algn="bl" rotWithShape="0"/>
            </a:effectLst>
          </p:spPr>
        </p:pic>
      </p:grpSp>
      <p:sp>
        <p:nvSpPr>
          <p:cNvPr id="16" name="Dreptunghi 15"/>
          <p:cNvSpPr/>
          <p:nvPr/>
        </p:nvSpPr>
        <p:spPr>
          <a:xfrm>
            <a:off x="1948051" y="6256538"/>
            <a:ext cx="9596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Working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together</a:t>
            </a:r>
            <a:r>
              <a:rPr lang="ro-RO" sz="1000" b="1" spc="-1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for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 </a:t>
            </a:r>
            <a:r>
              <a:rPr lang="ro-RO" sz="1000" b="1" dirty="0" err="1">
                <a:solidFill>
                  <a:srgbClr val="00AF5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green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,</a:t>
            </a:r>
            <a:r>
              <a:rPr lang="ro-RO" sz="1000" b="1" spc="-2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competitive</a:t>
            </a:r>
            <a:r>
              <a:rPr lang="ro-RO" sz="1000" b="1" spc="-5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inclusive</a:t>
            </a:r>
            <a:r>
              <a:rPr lang="ro-RO" sz="1000" b="1" spc="-10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Europe</a:t>
            </a:r>
            <a:endParaRPr lang="ro-RO" sz="1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285750" indent="-285750" algn="ctr">
              <a:buFontTx/>
              <a:buChar char="-"/>
            </a:pPr>
            <a:endParaRPr lang="en-US" sz="1400" i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9" name="Google Shape;170;p30"/>
          <p:cNvSpPr txBox="1">
            <a:spLocks/>
          </p:cNvSpPr>
          <p:nvPr/>
        </p:nvSpPr>
        <p:spPr>
          <a:xfrm>
            <a:off x="928688" y="944482"/>
            <a:ext cx="8999400" cy="5727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spcBef>
                <a:spcPts val="0"/>
              </a:spcBef>
              <a:buSzPts val="990"/>
            </a:pPr>
            <a:r>
              <a:rPr lang="it-IT" sz="1600" b="1" dirty="0">
                <a:latin typeface="Trebuchet MS" panose="020B0603020202020204" pitchFamily="34" charset="0"/>
              </a:rPr>
              <a:t>Rezultate anticipate</a:t>
            </a:r>
          </a:p>
        </p:txBody>
      </p:sp>
      <p:pic>
        <p:nvPicPr>
          <p:cNvPr id="10" name="Google Shape;194;p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181000" y="1517182"/>
            <a:ext cx="6110506" cy="46659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44500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re 10"/>
          <p:cNvGrpSpPr/>
          <p:nvPr/>
        </p:nvGrpSpPr>
        <p:grpSpPr>
          <a:xfrm>
            <a:off x="1948051" y="92831"/>
            <a:ext cx="8700494" cy="870543"/>
            <a:chOff x="1902655" y="-10930"/>
            <a:chExt cx="8700494" cy="870543"/>
          </a:xfrm>
        </p:grpSpPr>
        <p:pic>
          <p:nvPicPr>
            <p:cNvPr id="12" name="image2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4961" y="76857"/>
              <a:ext cx="456063" cy="782756"/>
            </a:xfrm>
            <a:prstGeom prst="rect">
              <a:avLst/>
            </a:prstGeom>
          </p:spPr>
        </p:pic>
        <p:pic>
          <p:nvPicPr>
            <p:cNvPr id="13" name="Imagin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6110" y="105864"/>
              <a:ext cx="1357039" cy="594405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pic>
          <p:nvPicPr>
            <p:cNvPr id="15" name="Imagine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166" y="-10930"/>
              <a:ext cx="886516" cy="870543"/>
            </a:xfrm>
            <a:prstGeom prst="rect">
              <a:avLst/>
            </a:prstGeom>
          </p:spPr>
        </p:pic>
        <p:pic>
          <p:nvPicPr>
            <p:cNvPr id="14" name="Imagine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F0F0F"/>
                </a:clrFrom>
                <a:clrTo>
                  <a:srgbClr val="0F0F0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02655" y="148825"/>
              <a:ext cx="2089270" cy="667645"/>
            </a:xfrm>
            <a:prstGeom prst="rect">
              <a:avLst/>
            </a:prstGeom>
            <a:effectLst>
              <a:outerShdw blurRad="1219200" dist="50800" dir="5400000" algn="ctr" rotWithShape="0">
                <a:schemeClr val="accent2">
                  <a:alpha val="0"/>
                </a:schemeClr>
              </a:outerShdw>
              <a:reflection endPos="0" dir="5400000" sy="-100000" algn="bl" rotWithShape="0"/>
            </a:effectLst>
          </p:spPr>
        </p:pic>
      </p:grpSp>
      <p:sp>
        <p:nvSpPr>
          <p:cNvPr id="16" name="Dreptunghi 15"/>
          <p:cNvSpPr/>
          <p:nvPr/>
        </p:nvSpPr>
        <p:spPr>
          <a:xfrm>
            <a:off x="1948051" y="6256538"/>
            <a:ext cx="9596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Working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together</a:t>
            </a:r>
            <a:r>
              <a:rPr lang="ro-RO" sz="1000" b="1" spc="-1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for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 </a:t>
            </a:r>
            <a:r>
              <a:rPr lang="ro-RO" sz="1000" b="1" dirty="0" err="1">
                <a:solidFill>
                  <a:srgbClr val="00AF5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green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,</a:t>
            </a:r>
            <a:r>
              <a:rPr lang="ro-RO" sz="1000" b="1" spc="-2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competitive</a:t>
            </a:r>
            <a:r>
              <a:rPr lang="ro-RO" sz="1000" b="1" spc="-5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inclusive</a:t>
            </a:r>
            <a:r>
              <a:rPr lang="ro-RO" sz="1000" b="1" spc="-10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Europe</a:t>
            </a:r>
            <a:endParaRPr lang="ro-RO" sz="1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285750" indent="-285750" algn="ctr">
              <a:buFontTx/>
              <a:buChar char="-"/>
            </a:pPr>
            <a:endParaRPr lang="en-US" sz="1400" i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Dreptunghi 1"/>
          <p:cNvSpPr/>
          <p:nvPr/>
        </p:nvSpPr>
        <p:spPr>
          <a:xfrm>
            <a:off x="1140824" y="963374"/>
            <a:ext cx="1029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b="1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Activitatea</a:t>
            </a:r>
            <a:r>
              <a:rPr lang="en-US" b="1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A.1. </a:t>
            </a:r>
            <a:r>
              <a:rPr lang="en-US" b="1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Inventarul</a:t>
            </a:r>
            <a:r>
              <a:rPr lang="en-US" b="1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emisiilor</a:t>
            </a:r>
            <a:r>
              <a:rPr lang="en-US" b="1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gaze cu </a:t>
            </a:r>
            <a:r>
              <a:rPr lang="en-US" b="1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efect</a:t>
            </a:r>
            <a:r>
              <a:rPr lang="en-US" b="1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b="1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seră</a:t>
            </a:r>
            <a:r>
              <a:rPr lang="en-US" b="1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en-US" b="1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nivelul</a:t>
            </a:r>
            <a:r>
              <a:rPr lang="en-US" b="1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municipiului</a:t>
            </a:r>
            <a:r>
              <a:rPr lang="en-US" b="1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Satu</a:t>
            </a:r>
            <a:r>
              <a:rPr lang="en-US" b="1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Mare</a:t>
            </a:r>
          </a:p>
        </p:txBody>
      </p:sp>
      <p:sp>
        <p:nvSpPr>
          <p:cNvPr id="3" name="Dreptunghi 2"/>
          <p:cNvSpPr/>
          <p:nvPr/>
        </p:nvSpPr>
        <p:spPr>
          <a:xfrm>
            <a:off x="1622814" y="1293812"/>
            <a:ext cx="89463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latin typeface="Trebuchet MS" panose="020B0603020202020204" pitchFamily="34" charset="0"/>
              </a:rPr>
              <a:t>A.1.1 </a:t>
            </a:r>
            <a:r>
              <a:rPr lang="en-US" sz="1600" i="1" dirty="0" err="1">
                <a:latin typeface="Trebuchet MS" panose="020B0603020202020204" pitchFamily="34" charset="0"/>
              </a:rPr>
              <a:t>Colectarea</a:t>
            </a:r>
            <a:r>
              <a:rPr lang="en-US" sz="1600" i="1" dirty="0">
                <a:latin typeface="Trebuchet MS" panose="020B0603020202020204" pitchFamily="34" charset="0"/>
              </a:rPr>
              <a:t> </a:t>
            </a:r>
            <a:r>
              <a:rPr lang="en-US" sz="1600" i="1" dirty="0" err="1">
                <a:latin typeface="Trebuchet MS" panose="020B0603020202020204" pitchFamily="34" charset="0"/>
              </a:rPr>
              <a:t>datelor</a:t>
            </a:r>
            <a:r>
              <a:rPr lang="en-US" sz="1600" i="1" dirty="0">
                <a:latin typeface="Trebuchet MS" panose="020B0603020202020204" pitchFamily="34" charset="0"/>
              </a:rPr>
              <a:t> </a:t>
            </a:r>
          </a:p>
          <a:p>
            <a:r>
              <a:rPr lang="en-US" sz="1600" i="1" dirty="0">
                <a:latin typeface="Trebuchet MS" panose="020B0603020202020204" pitchFamily="34" charset="0"/>
              </a:rPr>
              <a:t>A.1.2 </a:t>
            </a:r>
            <a:r>
              <a:rPr lang="en-US" sz="1600" i="1" dirty="0" err="1">
                <a:latin typeface="Trebuchet MS" panose="020B0603020202020204" pitchFamily="34" charset="0"/>
              </a:rPr>
              <a:t>Realizarea</a:t>
            </a:r>
            <a:r>
              <a:rPr lang="en-US" sz="1600" i="1" dirty="0">
                <a:latin typeface="Trebuchet MS" panose="020B0603020202020204" pitchFamily="34" charset="0"/>
              </a:rPr>
              <a:t> </a:t>
            </a:r>
            <a:r>
              <a:rPr lang="en-US" sz="1600" i="1" dirty="0" err="1">
                <a:latin typeface="Trebuchet MS" panose="020B0603020202020204" pitchFamily="34" charset="0"/>
              </a:rPr>
              <a:t>inventarului</a:t>
            </a:r>
            <a:r>
              <a:rPr lang="en-US" sz="1600" i="1" dirty="0">
                <a:latin typeface="Trebuchet MS" panose="020B0603020202020204" pitchFamily="34" charset="0"/>
              </a:rPr>
              <a:t> de </a:t>
            </a:r>
            <a:r>
              <a:rPr lang="en-US" sz="1600" i="1" dirty="0" err="1">
                <a:latin typeface="Trebuchet MS" panose="020B0603020202020204" pitchFamily="34" charset="0"/>
              </a:rPr>
              <a:t>bază</a:t>
            </a:r>
            <a:r>
              <a:rPr lang="en-US" sz="1600" i="1" dirty="0">
                <a:latin typeface="Trebuchet MS" panose="020B0603020202020204" pitchFamily="34" charset="0"/>
              </a:rPr>
              <a:t> al </a:t>
            </a:r>
            <a:r>
              <a:rPr lang="en-US" sz="1600" i="1" dirty="0" err="1">
                <a:latin typeface="Trebuchet MS" panose="020B0603020202020204" pitchFamily="34" charset="0"/>
              </a:rPr>
              <a:t>emisiilor</a:t>
            </a:r>
            <a:r>
              <a:rPr lang="en-US" sz="1600" i="1" dirty="0">
                <a:latin typeface="Trebuchet MS" panose="020B0603020202020204" pitchFamily="34" charset="0"/>
              </a:rPr>
              <a:t> de gaze cu </a:t>
            </a:r>
            <a:r>
              <a:rPr lang="en-US" sz="1600" i="1" dirty="0" err="1">
                <a:latin typeface="Trebuchet MS" panose="020B0603020202020204" pitchFamily="34" charset="0"/>
              </a:rPr>
              <a:t>efect</a:t>
            </a:r>
            <a:r>
              <a:rPr lang="en-US" sz="1600" i="1" dirty="0">
                <a:latin typeface="Trebuchet MS" panose="020B0603020202020204" pitchFamily="34" charset="0"/>
              </a:rPr>
              <a:t> de </a:t>
            </a:r>
            <a:r>
              <a:rPr lang="en-US" sz="1600" i="1" dirty="0" err="1">
                <a:latin typeface="Trebuchet MS" panose="020B0603020202020204" pitchFamily="34" charset="0"/>
              </a:rPr>
              <a:t>seră</a:t>
            </a:r>
            <a:endParaRPr lang="en-US" sz="1600" i="1" dirty="0">
              <a:latin typeface="Trebuchet MS" panose="020B0603020202020204" pitchFamily="34" charset="0"/>
            </a:endParaRPr>
          </a:p>
        </p:txBody>
      </p:sp>
      <p:sp>
        <p:nvSpPr>
          <p:cNvPr id="4" name="Dreptunghi 3"/>
          <p:cNvSpPr/>
          <p:nvPr/>
        </p:nvSpPr>
        <p:spPr>
          <a:xfrm>
            <a:off x="3971109" y="1949364"/>
            <a:ext cx="8003177" cy="1310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</a:pP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Principiul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de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inventariere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al GES conform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Conventiei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Primarilor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face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referire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la </a:t>
            </a:r>
            <a:r>
              <a:rPr lang="en-GB" sz="1400" b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alegerea</a:t>
            </a:r>
            <a:r>
              <a:rPr lang="en-GB" sz="1400" b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b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anului</a:t>
            </a:r>
            <a:r>
              <a:rPr lang="en-GB" sz="1400" b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de </a:t>
            </a:r>
            <a:r>
              <a:rPr lang="en-GB" sz="1400" b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referință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in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baza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caruia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se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propune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reducerea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emisiilor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de GES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pana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in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anul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2030.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Acesta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presupune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cuantificarea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cantitatii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de CO2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emisa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in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sectoarele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cheie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de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activitate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si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permite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identificarea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principalelor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surse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antropice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de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emisii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cu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scopul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prioritizarii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măsurilor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de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reducere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a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acestora</a:t>
            </a:r>
            <a:endParaRPr lang="en-GB" sz="1400" dirty="0">
              <a:solidFill>
                <a:schemeClr val="dk1"/>
              </a:solidFill>
              <a:latin typeface="Trebuchet MS" panose="020B0603020202020204" pitchFamily="34" charset="0"/>
              <a:ea typeface="Calibri"/>
              <a:cs typeface="Calibri"/>
              <a:sym typeface="Calibri"/>
            </a:endParaRPr>
          </a:p>
        </p:txBody>
      </p:sp>
      <p:pic>
        <p:nvPicPr>
          <p:cNvPr id="17" name="Google Shape;200;p3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80373" y="2003767"/>
            <a:ext cx="2092665" cy="411168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201;p34"/>
          <p:cNvSpPr txBox="1"/>
          <p:nvPr/>
        </p:nvSpPr>
        <p:spPr>
          <a:xfrm>
            <a:off x="3626427" y="3333523"/>
            <a:ext cx="8565573" cy="3200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Cu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ajutorul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IEGES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pentru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anul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de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bază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, care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va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fi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structurat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pe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sectoare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cheie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de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activitate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se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va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stabili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ulterior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planul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de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acțiuni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cu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scopul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de a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contribui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la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atingerea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țintei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de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reducere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cu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cel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puțin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40% a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emisiilor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de GES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până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în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2030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față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de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anul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de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bază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dk1"/>
              </a:solidFill>
              <a:latin typeface="Trebuchet MS" panose="020B0603020202020204" pitchFamily="34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Se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vor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identifica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informațiile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necesare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pentru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completarea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datelor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de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inventar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al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emisiilor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de gaze cu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efect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de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seră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,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pentru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anul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de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baza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. 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dk1"/>
              </a:solidFill>
              <a:latin typeface="Trebuchet MS" panose="020B0603020202020204" pitchFamily="34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Acestea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constau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în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date de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activitate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(de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exemplu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consum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de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combustibil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)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și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factorii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de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emisie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pentru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aceste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activități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(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emisii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de gaze cu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efect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de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seră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pentru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valoarea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unitară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de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combustibil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consumat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)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400" dirty="0">
              <a:solidFill>
                <a:schemeClr val="dk1"/>
              </a:solidFill>
              <a:latin typeface="Trebuchet MS" panose="020B0603020202020204" pitchFamily="34" charset="0"/>
            </a:endParaRPr>
          </a:p>
          <a:p>
            <a:pPr marL="285750" lvl="0" indent="-285750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Datele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necesare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se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vor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colecta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direct din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sursele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disponibile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,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iar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alte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date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identificate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se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vor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colecta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cu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ajutorul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Comitetului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Consultativ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pentru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componenta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atenuare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a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planului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de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actiune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climatică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,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stabilit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în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cadrul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</a:t>
            </a:r>
            <a:r>
              <a:rPr lang="en-GB" sz="1400" dirty="0" err="1">
                <a:solidFill>
                  <a:schemeClr val="dk1"/>
                </a:solidFill>
                <a:latin typeface="Trebuchet MS" panose="020B0603020202020204" pitchFamily="34" charset="0"/>
              </a:rPr>
              <a:t>activității</a:t>
            </a:r>
            <a:r>
              <a:rPr lang="en-GB" sz="1400" dirty="0">
                <a:solidFill>
                  <a:schemeClr val="dk1"/>
                </a:solidFill>
                <a:latin typeface="Trebuchet MS" panose="020B0603020202020204" pitchFamily="34" charset="0"/>
              </a:rPr>
              <a:t> A.5.1.</a:t>
            </a:r>
            <a:endParaRPr sz="1400" dirty="0">
              <a:solidFill>
                <a:schemeClr val="dk1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823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re 10"/>
          <p:cNvGrpSpPr/>
          <p:nvPr/>
        </p:nvGrpSpPr>
        <p:grpSpPr>
          <a:xfrm>
            <a:off x="1948051" y="92831"/>
            <a:ext cx="8700494" cy="870543"/>
            <a:chOff x="1902655" y="-10930"/>
            <a:chExt cx="8700494" cy="870543"/>
          </a:xfrm>
        </p:grpSpPr>
        <p:pic>
          <p:nvPicPr>
            <p:cNvPr id="12" name="image2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4961" y="76857"/>
              <a:ext cx="456063" cy="782756"/>
            </a:xfrm>
            <a:prstGeom prst="rect">
              <a:avLst/>
            </a:prstGeom>
          </p:spPr>
        </p:pic>
        <p:pic>
          <p:nvPicPr>
            <p:cNvPr id="13" name="Imagin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6110" y="105864"/>
              <a:ext cx="1357039" cy="594405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pic>
          <p:nvPicPr>
            <p:cNvPr id="15" name="Imagine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166" y="-10930"/>
              <a:ext cx="886516" cy="870543"/>
            </a:xfrm>
            <a:prstGeom prst="rect">
              <a:avLst/>
            </a:prstGeom>
          </p:spPr>
        </p:pic>
        <p:pic>
          <p:nvPicPr>
            <p:cNvPr id="14" name="Imagine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F0F0F"/>
                </a:clrFrom>
                <a:clrTo>
                  <a:srgbClr val="0F0F0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02655" y="148825"/>
              <a:ext cx="2089270" cy="667645"/>
            </a:xfrm>
            <a:prstGeom prst="rect">
              <a:avLst/>
            </a:prstGeom>
            <a:effectLst>
              <a:outerShdw blurRad="1219200" dist="50800" dir="5400000" algn="ctr" rotWithShape="0">
                <a:schemeClr val="accent2">
                  <a:alpha val="0"/>
                </a:schemeClr>
              </a:outerShdw>
              <a:reflection endPos="0" dir="5400000" sy="-100000" algn="bl" rotWithShape="0"/>
            </a:effectLst>
          </p:spPr>
        </p:pic>
      </p:grpSp>
      <p:sp>
        <p:nvSpPr>
          <p:cNvPr id="16" name="Dreptunghi 15"/>
          <p:cNvSpPr/>
          <p:nvPr/>
        </p:nvSpPr>
        <p:spPr>
          <a:xfrm>
            <a:off x="1948051" y="6256538"/>
            <a:ext cx="9596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Working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together</a:t>
            </a:r>
            <a:r>
              <a:rPr lang="ro-RO" sz="1000" b="1" spc="-1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for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 </a:t>
            </a:r>
            <a:r>
              <a:rPr lang="ro-RO" sz="1000" b="1" dirty="0" err="1">
                <a:solidFill>
                  <a:srgbClr val="00AF5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green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,</a:t>
            </a:r>
            <a:r>
              <a:rPr lang="ro-RO" sz="1000" b="1" spc="-2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competitive</a:t>
            </a:r>
            <a:r>
              <a:rPr lang="ro-RO" sz="1000" b="1" spc="-5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inclusive</a:t>
            </a:r>
            <a:r>
              <a:rPr lang="ro-RO" sz="1000" b="1" spc="-10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Europe</a:t>
            </a:r>
            <a:endParaRPr lang="ro-RO" sz="1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285750" indent="-285750" algn="ctr">
              <a:buFontTx/>
              <a:buChar char="-"/>
            </a:pPr>
            <a:endParaRPr lang="en-US" sz="1400" i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sp>
        <p:nvSpPr>
          <p:cNvPr id="17" name="Dreptunghi 16"/>
          <p:cNvSpPr/>
          <p:nvPr/>
        </p:nvSpPr>
        <p:spPr>
          <a:xfrm>
            <a:off x="1140824" y="963374"/>
            <a:ext cx="102935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n-US" b="1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Activitatea</a:t>
            </a:r>
            <a:r>
              <a:rPr lang="en-US" b="1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A.1. </a:t>
            </a:r>
            <a:r>
              <a:rPr lang="en-US" b="1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Inventarul</a:t>
            </a:r>
            <a:r>
              <a:rPr lang="en-US" b="1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emisiilor</a:t>
            </a:r>
            <a:r>
              <a:rPr lang="en-US" b="1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gaze cu </a:t>
            </a:r>
            <a:r>
              <a:rPr lang="en-US" b="1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efect</a:t>
            </a:r>
            <a:r>
              <a:rPr lang="en-US" b="1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de </a:t>
            </a:r>
            <a:r>
              <a:rPr lang="en-US" b="1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seră</a:t>
            </a:r>
            <a:r>
              <a:rPr lang="en-US" b="1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la </a:t>
            </a:r>
            <a:r>
              <a:rPr lang="en-US" b="1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nivelul</a:t>
            </a:r>
            <a:r>
              <a:rPr lang="en-US" b="1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municipiului</a:t>
            </a:r>
            <a:r>
              <a:rPr lang="en-US" b="1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Satu</a:t>
            </a:r>
            <a:r>
              <a:rPr lang="en-US" b="1" dirty="0">
                <a:latin typeface="Trebuchet MS" panose="020B060302020202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Mare</a:t>
            </a:r>
          </a:p>
        </p:txBody>
      </p:sp>
      <p:sp>
        <p:nvSpPr>
          <p:cNvPr id="2" name="Dreptunghi 1"/>
          <p:cNvSpPr/>
          <p:nvPr/>
        </p:nvSpPr>
        <p:spPr>
          <a:xfrm>
            <a:off x="1010194" y="1422964"/>
            <a:ext cx="109205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rebuchet MS" panose="020B0603020202020204" pitchFamily="34" charset="0"/>
              </a:rPr>
              <a:t>Cu </a:t>
            </a:r>
            <a:r>
              <a:rPr lang="en-US" dirty="0" err="1">
                <a:latin typeface="Trebuchet MS" panose="020B0603020202020204" pitchFamily="34" charset="0"/>
              </a:rPr>
              <a:t>scopul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identificarii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standardelor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și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instrumentelor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necesare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pentru</a:t>
            </a:r>
            <a:r>
              <a:rPr lang="en-US" dirty="0">
                <a:latin typeface="Trebuchet MS" panose="020B0603020202020204" pitchFamily="34" charset="0"/>
              </a:rPr>
              <a:t> a </a:t>
            </a:r>
            <a:r>
              <a:rPr lang="en-US" dirty="0" err="1">
                <a:latin typeface="Trebuchet MS" panose="020B0603020202020204" pitchFamily="34" charset="0"/>
              </a:rPr>
              <a:t>identifica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sursele</a:t>
            </a:r>
            <a:r>
              <a:rPr lang="en-US" dirty="0">
                <a:latin typeface="Trebuchet MS" panose="020B0603020202020204" pitchFamily="34" charset="0"/>
              </a:rPr>
              <a:t> de </a:t>
            </a:r>
            <a:r>
              <a:rPr lang="en-US" dirty="0" err="1">
                <a:latin typeface="Trebuchet MS" panose="020B0603020202020204" pitchFamily="34" charset="0"/>
              </a:rPr>
              <a:t>emisii</a:t>
            </a:r>
            <a:r>
              <a:rPr lang="en-US" dirty="0">
                <a:latin typeface="Trebuchet MS" panose="020B0603020202020204" pitchFamily="34" charset="0"/>
              </a:rPr>
              <a:t> la </a:t>
            </a:r>
            <a:r>
              <a:rPr lang="en-US" dirty="0" err="1">
                <a:latin typeface="Trebuchet MS" panose="020B0603020202020204" pitchFamily="34" charset="0"/>
              </a:rPr>
              <a:t>nivelul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municipiului</a:t>
            </a:r>
            <a:r>
              <a:rPr lang="en-US" dirty="0">
                <a:latin typeface="Trebuchet MS" panose="020B0603020202020204" pitchFamily="34" charset="0"/>
              </a:rPr>
              <a:t>, </a:t>
            </a:r>
            <a:r>
              <a:rPr lang="en-US" dirty="0" err="1">
                <a:latin typeface="Trebuchet MS" panose="020B0603020202020204" pitchFamily="34" charset="0"/>
              </a:rPr>
              <a:t>pentru</a:t>
            </a:r>
            <a:r>
              <a:rPr lang="en-US" dirty="0">
                <a:latin typeface="Trebuchet MS" panose="020B0603020202020204" pitchFamily="34" charset="0"/>
              </a:rPr>
              <a:t> a </a:t>
            </a:r>
            <a:r>
              <a:rPr lang="en-US" dirty="0" err="1">
                <a:latin typeface="Trebuchet MS" panose="020B0603020202020204" pitchFamily="34" charset="0"/>
              </a:rPr>
              <a:t>stabili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obiective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măsurabile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și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ambițioase</a:t>
            </a:r>
            <a:r>
              <a:rPr lang="en-US" dirty="0">
                <a:latin typeface="Trebuchet MS" panose="020B0603020202020204" pitchFamily="34" charset="0"/>
              </a:rPr>
              <a:t> de </a:t>
            </a:r>
            <a:r>
              <a:rPr lang="en-US" dirty="0" err="1">
                <a:latin typeface="Trebuchet MS" panose="020B0603020202020204" pitchFamily="34" charset="0"/>
              </a:rPr>
              <a:t>reducere</a:t>
            </a:r>
            <a:r>
              <a:rPr lang="en-US" dirty="0">
                <a:latin typeface="Trebuchet MS" panose="020B0603020202020204" pitchFamily="34" charset="0"/>
              </a:rPr>
              <a:t> a </a:t>
            </a:r>
            <a:r>
              <a:rPr lang="en-US" dirty="0" err="1">
                <a:latin typeface="Trebuchet MS" panose="020B0603020202020204" pitchFamily="34" charset="0"/>
              </a:rPr>
              <a:t>emisiilor</a:t>
            </a:r>
            <a:r>
              <a:rPr lang="en-US" dirty="0">
                <a:latin typeface="Trebuchet MS" panose="020B0603020202020204" pitchFamily="34" charset="0"/>
              </a:rPr>
              <a:t>, </a:t>
            </a:r>
            <a:r>
              <a:rPr lang="en-US" dirty="0" err="1">
                <a:latin typeface="Trebuchet MS" panose="020B0603020202020204" pitchFamily="34" charset="0"/>
              </a:rPr>
              <a:t>pentru</a:t>
            </a:r>
            <a:r>
              <a:rPr lang="en-US" dirty="0">
                <a:latin typeface="Trebuchet MS" panose="020B0603020202020204" pitchFamily="34" charset="0"/>
              </a:rPr>
              <a:t> a </a:t>
            </a:r>
            <a:r>
              <a:rPr lang="en-US" dirty="0" err="1">
                <a:latin typeface="Trebuchet MS" panose="020B0603020202020204" pitchFamily="34" charset="0"/>
              </a:rPr>
              <a:t>planifica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strategii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eficiente</a:t>
            </a:r>
            <a:r>
              <a:rPr lang="en-US" dirty="0">
                <a:latin typeface="Trebuchet MS" panose="020B0603020202020204" pitchFamily="34" charset="0"/>
              </a:rPr>
              <a:t> de </a:t>
            </a:r>
            <a:r>
              <a:rPr lang="en-US" dirty="0" err="1">
                <a:latin typeface="Trebuchet MS" panose="020B0603020202020204" pitchFamily="34" charset="0"/>
              </a:rPr>
              <a:t>reducere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și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pentru</a:t>
            </a:r>
            <a:r>
              <a:rPr lang="en-US" dirty="0">
                <a:latin typeface="Trebuchet MS" panose="020B0603020202020204" pitchFamily="34" charset="0"/>
              </a:rPr>
              <a:t> a </a:t>
            </a:r>
            <a:r>
              <a:rPr lang="en-US" dirty="0" err="1">
                <a:latin typeface="Trebuchet MS" panose="020B0603020202020204" pitchFamily="34" charset="0"/>
              </a:rPr>
              <a:t>urmări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progresul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dirty="0" err="1">
                <a:latin typeface="Trebuchet MS" panose="020B0603020202020204" pitchFamily="34" charset="0"/>
              </a:rPr>
              <a:t>acestora</a:t>
            </a:r>
            <a:r>
              <a:rPr lang="en-US" dirty="0">
                <a:latin typeface="Trebuchet MS" panose="020B0603020202020204" pitchFamily="34" charset="0"/>
              </a:rPr>
              <a:t>, </a:t>
            </a:r>
            <a:r>
              <a:rPr lang="en-US" dirty="0" err="1">
                <a:latin typeface="Trebuchet MS" panose="020B0603020202020204" pitchFamily="34" charset="0"/>
              </a:rPr>
              <a:t>va</a:t>
            </a:r>
            <a:r>
              <a:rPr lang="en-US" dirty="0">
                <a:latin typeface="Trebuchet MS" panose="020B0603020202020204" pitchFamily="34" charset="0"/>
              </a:rPr>
              <a:t> fi </a:t>
            </a:r>
            <a:r>
              <a:rPr lang="en-US" dirty="0" err="1">
                <a:latin typeface="Trebuchet MS" panose="020B0603020202020204" pitchFamily="34" charset="0"/>
              </a:rPr>
              <a:t>utilizat</a:t>
            </a:r>
            <a:r>
              <a:rPr lang="en-US" dirty="0">
                <a:latin typeface="Trebuchet MS" panose="020B0603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Protocolul</a:t>
            </a:r>
            <a:r>
              <a:rPr lang="en-US" i="1" dirty="0">
                <a:solidFill>
                  <a:srgbClr val="FF0000"/>
                </a:solidFill>
                <a:latin typeface="Trebuchet MS" panose="020B0603020202020204" pitchFamily="34" charset="0"/>
              </a:rPr>
              <a:t> global </a:t>
            </a:r>
            <a:r>
              <a:rPr lang="en-US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pentru</a:t>
            </a:r>
            <a:r>
              <a:rPr lang="en-US" i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inventarele</a:t>
            </a:r>
            <a:r>
              <a:rPr lang="en-US" i="1" dirty="0">
                <a:solidFill>
                  <a:srgbClr val="FF0000"/>
                </a:solidFill>
                <a:latin typeface="Trebuchet MS" panose="020B0603020202020204" pitchFamily="34" charset="0"/>
              </a:rPr>
              <a:t> de </a:t>
            </a:r>
            <a:r>
              <a:rPr lang="en-US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emisii</a:t>
            </a:r>
            <a:r>
              <a:rPr lang="en-US" i="1" dirty="0">
                <a:solidFill>
                  <a:srgbClr val="FF0000"/>
                </a:solidFill>
                <a:latin typeface="Trebuchet MS" panose="020B0603020202020204" pitchFamily="34" charset="0"/>
              </a:rPr>
              <a:t> de gaze cu </a:t>
            </a:r>
            <a:r>
              <a:rPr lang="en-US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efect</a:t>
            </a:r>
            <a:r>
              <a:rPr lang="en-US" i="1" dirty="0">
                <a:solidFill>
                  <a:srgbClr val="FF0000"/>
                </a:solidFill>
                <a:latin typeface="Trebuchet MS" panose="020B0603020202020204" pitchFamily="34" charset="0"/>
              </a:rPr>
              <a:t> de </a:t>
            </a:r>
            <a:r>
              <a:rPr lang="en-US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seră</a:t>
            </a:r>
            <a:r>
              <a:rPr lang="en-US" i="1" dirty="0">
                <a:solidFill>
                  <a:srgbClr val="FF0000"/>
                </a:solidFill>
                <a:latin typeface="Trebuchet MS" panose="020B0603020202020204" pitchFamily="34" charset="0"/>
              </a:rPr>
              <a:t> la </a:t>
            </a:r>
            <a:r>
              <a:rPr lang="en-US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scară</a:t>
            </a:r>
            <a:r>
              <a:rPr lang="en-US" i="1" dirty="0">
                <a:solidFill>
                  <a:srgbClr val="FF0000"/>
                </a:solidFill>
                <a:latin typeface="Trebuchet MS" panose="020B0603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Trebuchet MS" panose="020B0603020202020204" pitchFamily="34" charset="0"/>
              </a:rPr>
              <a:t>comunitară</a:t>
            </a:r>
            <a:r>
              <a:rPr lang="en-US" i="1" dirty="0">
                <a:solidFill>
                  <a:srgbClr val="FF0000"/>
                </a:solidFill>
                <a:latin typeface="Trebuchet MS" panose="020B0603020202020204" pitchFamily="34" charset="0"/>
              </a:rPr>
              <a:t> (GPC)</a:t>
            </a:r>
          </a:p>
        </p:txBody>
      </p:sp>
      <p:sp>
        <p:nvSpPr>
          <p:cNvPr id="3" name="Dreptunghi 2"/>
          <p:cNvSpPr/>
          <p:nvPr/>
        </p:nvSpPr>
        <p:spPr>
          <a:xfrm>
            <a:off x="2383239" y="2642331"/>
            <a:ext cx="87259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GPC </a:t>
            </a:r>
            <a:r>
              <a:rPr lang="en-US" dirty="0" err="1"/>
              <a:t>este</a:t>
            </a:r>
            <a:r>
              <a:rPr lang="en-US" dirty="0"/>
              <a:t> un standard </a:t>
            </a:r>
            <a:r>
              <a:rPr lang="en-US" dirty="0" err="1"/>
              <a:t>recunoscut</a:t>
            </a:r>
            <a:r>
              <a:rPr lang="en-US" dirty="0"/>
              <a:t> la </a:t>
            </a:r>
            <a:r>
              <a:rPr lang="en-US" dirty="0" err="1"/>
              <a:t>nivel</a:t>
            </a:r>
            <a:r>
              <a:rPr lang="en-US" dirty="0"/>
              <a:t> global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conformitate</a:t>
            </a:r>
            <a:r>
              <a:rPr lang="en-US" dirty="0"/>
              <a:t> cu </a:t>
            </a:r>
            <a:r>
              <a:rPr lang="en-US" dirty="0" err="1"/>
              <a:t>liniile</a:t>
            </a:r>
            <a:r>
              <a:rPr lang="en-US" dirty="0"/>
              <a:t> </a:t>
            </a:r>
            <a:r>
              <a:rPr lang="en-US" dirty="0" err="1"/>
              <a:t>directoare</a:t>
            </a:r>
            <a:r>
              <a:rPr lang="en-US" dirty="0"/>
              <a:t> ale IPCC: </a:t>
            </a:r>
            <a:r>
              <a:rPr lang="en-US" dirty="0" err="1"/>
              <a:t>concretizat</a:t>
            </a:r>
            <a:r>
              <a:rPr lang="en-US" dirty="0"/>
              <a:t> la </a:t>
            </a:r>
            <a:r>
              <a:rPr lang="en-US" dirty="0" err="1"/>
              <a:t>nivelul</a:t>
            </a:r>
            <a:r>
              <a:rPr lang="en-US" dirty="0"/>
              <a:t> </a:t>
            </a:r>
            <a:r>
              <a:rPr lang="en-US" dirty="0" err="1"/>
              <a:t>mediului</a:t>
            </a:r>
            <a:r>
              <a:rPr lang="en-US" dirty="0"/>
              <a:t> urban </a:t>
            </a:r>
            <a:r>
              <a:rPr lang="en-US" dirty="0" err="1"/>
              <a:t>prin</a:t>
            </a:r>
            <a:endParaRPr lang="en-US" dirty="0"/>
          </a:p>
          <a:p>
            <a:pPr algn="ctr"/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Convenția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Primarilor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pentru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Climă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și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Energie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181753"/>
              </p:ext>
            </p:extLst>
          </p:nvPr>
        </p:nvGraphicFramePr>
        <p:xfrm>
          <a:off x="2177257" y="3611108"/>
          <a:ext cx="9137950" cy="1752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76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615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Domeniu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Definitie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Domeniul</a:t>
                      </a:r>
                      <a:r>
                        <a:rPr lang="en-US" dirty="0"/>
                        <a:t>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/>
                        <a:t>Emisiile</a:t>
                      </a:r>
                      <a:r>
                        <a:rPr lang="en-US" dirty="0"/>
                        <a:t> de GES </a:t>
                      </a:r>
                      <a:r>
                        <a:rPr lang="en-US" dirty="0" err="1"/>
                        <a:t>provenite</a:t>
                      </a:r>
                      <a:r>
                        <a:rPr lang="en-US" dirty="0"/>
                        <a:t> din </a:t>
                      </a:r>
                      <a:r>
                        <a:rPr lang="en-US" dirty="0" err="1"/>
                        <a:t>surse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aflate</a:t>
                      </a:r>
                      <a:r>
                        <a:rPr lang="en-US" dirty="0"/>
                        <a:t> la </a:t>
                      </a:r>
                      <a:r>
                        <a:rPr lang="en-US" dirty="0" err="1"/>
                        <a:t>limita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urbana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Domeniul</a:t>
                      </a:r>
                      <a:r>
                        <a:rPr lang="en-US" dirty="0"/>
                        <a:t>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/>
                        <a:t>Emisiile</a:t>
                      </a:r>
                      <a:r>
                        <a:rPr lang="en-US" dirty="0"/>
                        <a:t> de GES </a:t>
                      </a:r>
                      <a:r>
                        <a:rPr lang="en-US" dirty="0" err="1"/>
                        <a:t>provenite</a:t>
                      </a:r>
                      <a:r>
                        <a:rPr lang="en-US" dirty="0"/>
                        <a:t> din </a:t>
                      </a:r>
                      <a:r>
                        <a:rPr lang="en-US" dirty="0" err="1"/>
                        <a:t>utilizarea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energiei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electrice</a:t>
                      </a:r>
                      <a:r>
                        <a:rPr lang="en-US" dirty="0"/>
                        <a:t>, a </a:t>
                      </a:r>
                      <a:r>
                        <a:rPr lang="en-US" dirty="0" err="1"/>
                        <a:t>incalzirii</a:t>
                      </a:r>
                      <a:r>
                        <a:rPr lang="en-US" dirty="0"/>
                        <a:t>, la </a:t>
                      </a:r>
                      <a:r>
                        <a:rPr lang="en-US" dirty="0" err="1"/>
                        <a:t>limita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urbana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Domeniul</a:t>
                      </a:r>
                      <a:r>
                        <a:rPr lang="en-US" dirty="0"/>
                        <a:t>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 err="1"/>
                        <a:t>Emisiile</a:t>
                      </a:r>
                      <a:r>
                        <a:rPr lang="en-US" dirty="0"/>
                        <a:t> de GES </a:t>
                      </a:r>
                      <a:r>
                        <a:rPr lang="en-US" dirty="0" err="1"/>
                        <a:t>provenite</a:t>
                      </a:r>
                      <a:r>
                        <a:rPr lang="en-US" dirty="0"/>
                        <a:t> din </a:t>
                      </a:r>
                      <a:r>
                        <a:rPr lang="en-US" dirty="0" err="1"/>
                        <a:t>afara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limitelor</a:t>
                      </a:r>
                      <a:r>
                        <a:rPr lang="en-US" dirty="0"/>
                        <a:t> urbane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CEB43F8C-0331-F7C3-5F5E-EFD7872C4897}"/>
              </a:ext>
            </a:extLst>
          </p:cNvPr>
          <p:cNvSpPr txBox="1"/>
          <p:nvPr/>
        </p:nvSpPr>
        <p:spPr>
          <a:xfrm>
            <a:off x="2070389" y="5612859"/>
            <a:ext cx="912260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400" i="1" dirty="0">
                <a:latin typeface="Trebuchet MS" panose="020B0603020202020204" pitchFamily="34" charset="0"/>
              </a:rPr>
              <a:t>Cu </a:t>
            </a:r>
            <a:r>
              <a:rPr lang="en-GB" sz="1400" i="1" dirty="0" err="1">
                <a:latin typeface="Trebuchet MS" panose="020B0603020202020204" pitchFamily="34" charset="0"/>
              </a:rPr>
              <a:t>ajutorul</a:t>
            </a:r>
            <a:r>
              <a:rPr lang="en-GB" sz="1400" i="1" dirty="0">
                <a:latin typeface="Trebuchet MS" panose="020B0603020202020204" pitchFamily="34" charset="0"/>
              </a:rPr>
              <a:t> </a:t>
            </a:r>
            <a:r>
              <a:rPr lang="en-GB" sz="1400" i="1" dirty="0" err="1">
                <a:latin typeface="Trebuchet MS" panose="020B0603020202020204" pitchFamily="34" charset="0"/>
              </a:rPr>
              <a:t>datelor</a:t>
            </a:r>
            <a:r>
              <a:rPr lang="en-GB" sz="1400" i="1" dirty="0">
                <a:latin typeface="Trebuchet MS" panose="020B0603020202020204" pitchFamily="34" charset="0"/>
              </a:rPr>
              <a:t> de </a:t>
            </a:r>
            <a:r>
              <a:rPr lang="en-GB" sz="1400" i="1" dirty="0" err="1">
                <a:latin typeface="Trebuchet MS" panose="020B0603020202020204" pitchFamily="34" charset="0"/>
              </a:rPr>
              <a:t>inventar</a:t>
            </a:r>
            <a:r>
              <a:rPr lang="en-GB" sz="1400" i="1" dirty="0">
                <a:latin typeface="Trebuchet MS" panose="020B0603020202020204" pitchFamily="34" charset="0"/>
              </a:rPr>
              <a:t> din </a:t>
            </a:r>
            <a:r>
              <a:rPr lang="en-GB" sz="1400" i="1" dirty="0" err="1">
                <a:latin typeface="Trebuchet MS" panose="020B0603020202020204" pitchFamily="34" charset="0"/>
              </a:rPr>
              <a:t>anul</a:t>
            </a:r>
            <a:r>
              <a:rPr lang="en-GB" sz="1400" i="1" dirty="0">
                <a:latin typeface="Trebuchet MS" panose="020B0603020202020204" pitchFamily="34" charset="0"/>
              </a:rPr>
              <a:t> de </a:t>
            </a:r>
            <a:r>
              <a:rPr lang="en-GB" sz="1400" i="1" dirty="0" err="1">
                <a:latin typeface="Trebuchet MS" panose="020B0603020202020204" pitchFamily="34" charset="0"/>
              </a:rPr>
              <a:t>baza</a:t>
            </a:r>
            <a:r>
              <a:rPr lang="en-GB" sz="1400" i="1" dirty="0">
                <a:latin typeface="Trebuchet MS" panose="020B0603020202020204" pitchFamily="34" charset="0"/>
              </a:rPr>
              <a:t> se </a:t>
            </a:r>
            <a:r>
              <a:rPr lang="en-GB" sz="1400" i="1" dirty="0" err="1">
                <a:latin typeface="Trebuchet MS" panose="020B0603020202020204" pitchFamily="34" charset="0"/>
              </a:rPr>
              <a:t>vor</a:t>
            </a:r>
            <a:r>
              <a:rPr lang="en-GB" sz="1400" i="1" dirty="0">
                <a:latin typeface="Trebuchet MS" panose="020B0603020202020204" pitchFamily="34" charset="0"/>
              </a:rPr>
              <a:t> </a:t>
            </a:r>
            <a:r>
              <a:rPr lang="en-GB" sz="1400" i="1" dirty="0" err="1">
                <a:latin typeface="Trebuchet MS" panose="020B0603020202020204" pitchFamily="34" charset="0"/>
              </a:rPr>
              <a:t>identifica</a:t>
            </a:r>
            <a:r>
              <a:rPr lang="en-GB" sz="1400" i="1" dirty="0">
                <a:latin typeface="Trebuchet MS" panose="020B0603020202020204" pitchFamily="34" charset="0"/>
              </a:rPr>
              <a:t> </a:t>
            </a:r>
            <a:r>
              <a:rPr lang="en-GB" sz="1400" i="1" dirty="0" err="1">
                <a:latin typeface="Trebuchet MS" panose="020B0603020202020204" pitchFamily="34" charset="0"/>
              </a:rPr>
              <a:t>măsuri</a:t>
            </a:r>
            <a:r>
              <a:rPr lang="en-GB" sz="1400" i="1" dirty="0">
                <a:latin typeface="Trebuchet MS" panose="020B0603020202020204" pitchFamily="34" charset="0"/>
              </a:rPr>
              <a:t> de </a:t>
            </a:r>
            <a:r>
              <a:rPr lang="en-GB" sz="1400" i="1" dirty="0" err="1">
                <a:latin typeface="Trebuchet MS" panose="020B0603020202020204" pitchFamily="34" charset="0"/>
              </a:rPr>
              <a:t>reducere</a:t>
            </a:r>
            <a:r>
              <a:rPr lang="en-GB" sz="1400" i="1" dirty="0">
                <a:latin typeface="Trebuchet MS" panose="020B0603020202020204" pitchFamily="34" charset="0"/>
              </a:rPr>
              <a:t> a </a:t>
            </a:r>
            <a:r>
              <a:rPr lang="en-GB" sz="1400" i="1" dirty="0" err="1">
                <a:latin typeface="Trebuchet MS" panose="020B0603020202020204" pitchFamily="34" charset="0"/>
              </a:rPr>
              <a:t>gazelor</a:t>
            </a:r>
            <a:r>
              <a:rPr lang="en-GB" sz="1400" i="1" dirty="0">
                <a:latin typeface="Trebuchet MS" panose="020B0603020202020204" pitchFamily="34" charset="0"/>
              </a:rPr>
              <a:t> cu </a:t>
            </a:r>
            <a:r>
              <a:rPr lang="en-GB" sz="1400" i="1" dirty="0" err="1">
                <a:latin typeface="Trebuchet MS" panose="020B0603020202020204" pitchFamily="34" charset="0"/>
              </a:rPr>
              <a:t>efect</a:t>
            </a:r>
            <a:r>
              <a:rPr lang="en-GB" sz="1400" i="1" dirty="0">
                <a:latin typeface="Trebuchet MS" panose="020B0603020202020204" pitchFamily="34" charset="0"/>
              </a:rPr>
              <a:t> de </a:t>
            </a:r>
            <a:r>
              <a:rPr lang="en-GB" sz="1400" i="1" dirty="0" err="1">
                <a:latin typeface="Trebuchet MS" panose="020B0603020202020204" pitchFamily="34" charset="0"/>
              </a:rPr>
              <a:t>seră</a:t>
            </a:r>
            <a:r>
              <a:rPr lang="en-GB" sz="1400" i="1" dirty="0">
                <a:latin typeface="Trebuchet MS" panose="020B0603020202020204" pitchFamily="34" charset="0"/>
              </a:rPr>
              <a:t> (</a:t>
            </a:r>
            <a:r>
              <a:rPr lang="en-GB" sz="1400" i="1" dirty="0" err="1">
                <a:latin typeface="Trebuchet MS" panose="020B0603020202020204" pitchFamily="34" charset="0"/>
              </a:rPr>
              <a:t>Activitatea</a:t>
            </a:r>
            <a:r>
              <a:rPr lang="en-GB" sz="1400" i="1" dirty="0">
                <a:latin typeface="Trebuchet MS" panose="020B0603020202020204" pitchFamily="34" charset="0"/>
              </a:rPr>
              <a:t> A.4.1), a </a:t>
            </a:r>
            <a:r>
              <a:rPr lang="en-GB" sz="1400" i="1" dirty="0" err="1">
                <a:latin typeface="Trebuchet MS" panose="020B0603020202020204" pitchFamily="34" charset="0"/>
              </a:rPr>
              <a:t>căror</a:t>
            </a:r>
            <a:r>
              <a:rPr lang="en-GB" sz="1400" i="1" dirty="0">
                <a:latin typeface="Trebuchet MS" panose="020B0603020202020204" pitchFamily="34" charset="0"/>
              </a:rPr>
              <a:t> </a:t>
            </a:r>
            <a:r>
              <a:rPr lang="en-GB" sz="1400" i="1" dirty="0" err="1">
                <a:latin typeface="Trebuchet MS" panose="020B0603020202020204" pitchFamily="34" charset="0"/>
              </a:rPr>
              <a:t>intensitate</a:t>
            </a:r>
            <a:r>
              <a:rPr lang="en-GB" sz="1400" i="1" dirty="0">
                <a:latin typeface="Trebuchet MS" panose="020B0603020202020204" pitchFamily="34" charset="0"/>
              </a:rPr>
              <a:t> </a:t>
            </a:r>
            <a:r>
              <a:rPr lang="en-GB" sz="1400" i="1" dirty="0" err="1">
                <a:latin typeface="Trebuchet MS" panose="020B0603020202020204" pitchFamily="34" charset="0"/>
              </a:rPr>
              <a:t>necesară</a:t>
            </a:r>
            <a:r>
              <a:rPr lang="en-GB" sz="1400" i="1" dirty="0">
                <a:latin typeface="Trebuchet MS" panose="020B0603020202020204" pitchFamily="34" charset="0"/>
              </a:rPr>
              <a:t> de </a:t>
            </a:r>
            <a:r>
              <a:rPr lang="en-GB" sz="1400" i="1" dirty="0" err="1">
                <a:latin typeface="Trebuchet MS" panose="020B0603020202020204" pitchFamily="34" charset="0"/>
              </a:rPr>
              <a:t>reducere</a:t>
            </a:r>
            <a:r>
              <a:rPr lang="en-GB" sz="1400" i="1" dirty="0">
                <a:latin typeface="Trebuchet MS" panose="020B0603020202020204" pitchFamily="34" charset="0"/>
              </a:rPr>
              <a:t> se </a:t>
            </a:r>
            <a:r>
              <a:rPr lang="en-GB" sz="1400" i="1" dirty="0" err="1">
                <a:latin typeface="Trebuchet MS" panose="020B0603020202020204" pitchFamily="34" charset="0"/>
              </a:rPr>
              <a:t>va</a:t>
            </a:r>
            <a:r>
              <a:rPr lang="en-GB" sz="1400" i="1" dirty="0">
                <a:latin typeface="Trebuchet MS" panose="020B0603020202020204" pitchFamily="34" charset="0"/>
              </a:rPr>
              <a:t> </a:t>
            </a:r>
            <a:r>
              <a:rPr lang="en-GB" sz="1400" i="1" dirty="0" err="1">
                <a:latin typeface="Trebuchet MS" panose="020B0603020202020204" pitchFamily="34" charset="0"/>
              </a:rPr>
              <a:t>dimensiona</a:t>
            </a:r>
            <a:r>
              <a:rPr lang="en-GB" sz="1400" i="1" dirty="0">
                <a:latin typeface="Trebuchet MS" panose="020B0603020202020204" pitchFamily="34" charset="0"/>
              </a:rPr>
              <a:t> cu </a:t>
            </a:r>
            <a:r>
              <a:rPr lang="en-GB" sz="1400" i="1" dirty="0" err="1">
                <a:latin typeface="Trebuchet MS" panose="020B0603020202020204" pitchFamily="34" charset="0"/>
              </a:rPr>
              <a:t>scopul</a:t>
            </a:r>
            <a:r>
              <a:rPr lang="en-GB" sz="1400" i="1" dirty="0">
                <a:latin typeface="Trebuchet MS" panose="020B0603020202020204" pitchFamily="34" charset="0"/>
              </a:rPr>
              <a:t> de a </a:t>
            </a:r>
            <a:r>
              <a:rPr lang="en-GB" sz="1400" i="1" dirty="0" err="1">
                <a:latin typeface="Trebuchet MS" panose="020B0603020202020204" pitchFamily="34" charset="0"/>
              </a:rPr>
              <a:t>contribui</a:t>
            </a:r>
            <a:r>
              <a:rPr lang="en-GB" sz="1400" i="1" dirty="0">
                <a:latin typeface="Trebuchet MS" panose="020B0603020202020204" pitchFamily="34" charset="0"/>
              </a:rPr>
              <a:t> la </a:t>
            </a:r>
            <a:r>
              <a:rPr lang="en-GB" sz="1400" i="1" dirty="0" err="1">
                <a:latin typeface="Trebuchet MS" panose="020B0603020202020204" pitchFamily="34" charset="0"/>
              </a:rPr>
              <a:t>ținta</a:t>
            </a:r>
            <a:r>
              <a:rPr lang="en-GB" sz="1400" i="1" dirty="0">
                <a:latin typeface="Trebuchet MS" panose="020B0603020202020204" pitchFamily="34" charset="0"/>
              </a:rPr>
              <a:t> </a:t>
            </a:r>
            <a:r>
              <a:rPr lang="en-GB" sz="1400" i="1" dirty="0" err="1">
                <a:latin typeface="Trebuchet MS" panose="020B0603020202020204" pitchFamily="34" charset="0"/>
              </a:rPr>
              <a:t>pentru</a:t>
            </a:r>
            <a:r>
              <a:rPr lang="en-GB" sz="1400" i="1" dirty="0">
                <a:latin typeface="Trebuchet MS" panose="020B0603020202020204" pitchFamily="34" charset="0"/>
              </a:rPr>
              <a:t> </a:t>
            </a:r>
            <a:r>
              <a:rPr lang="en-GB" sz="1400" i="1" dirty="0" err="1">
                <a:latin typeface="Trebuchet MS" panose="020B0603020202020204" pitchFamily="34" charset="0"/>
              </a:rPr>
              <a:t>anul</a:t>
            </a:r>
            <a:r>
              <a:rPr lang="en-GB" sz="1400" i="1" dirty="0">
                <a:latin typeface="Trebuchet MS" panose="020B0603020202020204" pitchFamily="34" charset="0"/>
              </a:rPr>
              <a:t> 2030.</a:t>
            </a:r>
          </a:p>
        </p:txBody>
      </p:sp>
    </p:spTree>
    <p:extLst>
      <p:ext uri="{BB962C8B-B14F-4D97-AF65-F5344CB8AC3E}">
        <p14:creationId xmlns:p14="http://schemas.microsoft.com/office/powerpoint/2010/main" val="5794043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are 10"/>
          <p:cNvGrpSpPr/>
          <p:nvPr/>
        </p:nvGrpSpPr>
        <p:grpSpPr>
          <a:xfrm>
            <a:off x="1948051" y="92831"/>
            <a:ext cx="8700494" cy="870543"/>
            <a:chOff x="1902655" y="-10930"/>
            <a:chExt cx="8700494" cy="870543"/>
          </a:xfrm>
        </p:grpSpPr>
        <p:pic>
          <p:nvPicPr>
            <p:cNvPr id="12" name="image2.png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54961" y="76857"/>
              <a:ext cx="456063" cy="782756"/>
            </a:xfrm>
            <a:prstGeom prst="rect">
              <a:avLst/>
            </a:prstGeom>
          </p:spPr>
        </p:pic>
        <p:pic>
          <p:nvPicPr>
            <p:cNvPr id="13" name="Imagin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246110" y="105864"/>
              <a:ext cx="1357039" cy="594405"/>
            </a:xfrm>
            <a:prstGeom prst="rect">
              <a:avLst/>
            </a:prstGeom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</p:pic>
        <p:pic>
          <p:nvPicPr>
            <p:cNvPr id="15" name="Imagine 14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0166" y="-10930"/>
              <a:ext cx="886516" cy="870543"/>
            </a:xfrm>
            <a:prstGeom prst="rect">
              <a:avLst/>
            </a:prstGeom>
          </p:spPr>
        </p:pic>
        <p:pic>
          <p:nvPicPr>
            <p:cNvPr id="14" name="Imagine 13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0F0F0F"/>
                </a:clrFrom>
                <a:clrTo>
                  <a:srgbClr val="0F0F0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1902655" y="148825"/>
              <a:ext cx="2089270" cy="667645"/>
            </a:xfrm>
            <a:prstGeom prst="rect">
              <a:avLst/>
            </a:prstGeom>
            <a:effectLst>
              <a:outerShdw blurRad="1219200" dist="50800" dir="5400000" algn="ctr" rotWithShape="0">
                <a:schemeClr val="accent2">
                  <a:alpha val="0"/>
                </a:schemeClr>
              </a:outerShdw>
              <a:reflection endPos="0" dir="5400000" sy="-100000" algn="bl" rotWithShape="0"/>
            </a:effectLst>
          </p:spPr>
        </p:pic>
      </p:grpSp>
      <p:sp>
        <p:nvSpPr>
          <p:cNvPr id="16" name="Dreptunghi 15"/>
          <p:cNvSpPr/>
          <p:nvPr/>
        </p:nvSpPr>
        <p:spPr>
          <a:xfrm>
            <a:off x="1948051" y="6256538"/>
            <a:ext cx="95963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Working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together</a:t>
            </a:r>
            <a:r>
              <a:rPr lang="ro-RO" sz="1000" b="1" spc="-1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for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 </a:t>
            </a:r>
            <a:r>
              <a:rPr lang="ro-RO" sz="1000" b="1" dirty="0" err="1">
                <a:solidFill>
                  <a:srgbClr val="00AF5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green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,</a:t>
            </a:r>
            <a:r>
              <a:rPr lang="ro-RO" sz="1000" b="1" spc="-20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competitive</a:t>
            </a:r>
            <a:r>
              <a:rPr lang="ro-RO" sz="1000" b="1" spc="-5" dirty="0">
                <a:solidFill>
                  <a:srgbClr val="EC7C3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 err="1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and</a:t>
            </a:r>
            <a:r>
              <a:rPr lang="ro-RO" sz="1000" b="1" spc="-15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inclusive</a:t>
            </a:r>
            <a:r>
              <a:rPr lang="ro-RO" sz="1000" b="1" spc="-10" dirty="0">
                <a:solidFill>
                  <a:srgbClr val="006FC0"/>
                </a:solidFill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 </a:t>
            </a:r>
            <a:r>
              <a:rPr lang="ro-RO" sz="1000" b="1" dirty="0">
                <a:effectLst/>
                <a:latin typeface="Calibri" panose="020F0502020204030204" pitchFamily="34" charset="0"/>
                <a:ea typeface="Trebuchet MS" panose="020B0603020202020204" pitchFamily="34" charset="0"/>
                <a:cs typeface="Trebuchet MS" panose="020B0603020202020204" pitchFamily="34" charset="0"/>
              </a:rPr>
              <a:t>Europe</a:t>
            </a:r>
            <a:endParaRPr lang="ro-RO" sz="1000" dirty="0">
              <a:effectLst/>
              <a:latin typeface="Trebuchet MS" panose="020B0603020202020204" pitchFamily="34" charset="0"/>
              <a:ea typeface="Trebuchet MS" panose="020B0603020202020204" pitchFamily="34" charset="0"/>
              <a:cs typeface="Trebuchet MS" panose="020B0603020202020204" pitchFamily="34" charset="0"/>
            </a:endParaRPr>
          </a:p>
          <a:p>
            <a:pPr marL="285750" indent="-285750" algn="ctr">
              <a:buFontTx/>
              <a:buChar char="-"/>
            </a:pPr>
            <a:endParaRPr lang="en-US" sz="1400" i="1" dirty="0">
              <a:solidFill>
                <a:schemeClr val="bg1">
                  <a:lumMod val="50000"/>
                </a:schemeClr>
              </a:solidFill>
              <a:latin typeface="Trebuchet MS" panose="020B0603020202020204" pitchFamily="34" charset="0"/>
            </a:endParaRPr>
          </a:p>
        </p:txBody>
      </p:sp>
      <p:pic>
        <p:nvPicPr>
          <p:cNvPr id="8" name="Google Shape;224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677739" y="1443282"/>
            <a:ext cx="7045235" cy="35609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23;p36"/>
          <p:cNvSpPr txBox="1"/>
          <p:nvPr/>
        </p:nvSpPr>
        <p:spPr>
          <a:xfrm>
            <a:off x="8907112" y="2088381"/>
            <a:ext cx="2788500" cy="2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>
                <a:latin typeface="Trebuchet MS" panose="020B0603020202020204" pitchFamily="34" charset="0"/>
              </a:rPr>
              <a:t>• </a:t>
            </a:r>
            <a:r>
              <a:rPr lang="en-GB" sz="1200" dirty="0" err="1">
                <a:latin typeface="Trebuchet MS" panose="020B0603020202020204" pitchFamily="34" charset="0"/>
              </a:rPr>
              <a:t>Cărbune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folosit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pentru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încălzirea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locuinței</a:t>
            </a:r>
            <a:endParaRPr lang="en-GB" sz="1200" dirty="0">
              <a:latin typeface="Trebuchet MS" panose="020B0603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Trebuchet MS" panose="020B0603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>
                <a:latin typeface="Trebuchet MS" panose="020B0603020202020204" pitchFamily="34" charset="0"/>
              </a:rPr>
              <a:t>• </a:t>
            </a:r>
            <a:r>
              <a:rPr lang="en-GB" sz="1200" dirty="0" err="1">
                <a:latin typeface="Trebuchet MS" panose="020B0603020202020204" pitchFamily="34" charset="0"/>
              </a:rPr>
              <a:t>Gaz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îmbuteliat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folosit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pentru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uz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casnic</a:t>
            </a:r>
            <a:endParaRPr lang="en-GB" sz="1200" dirty="0">
              <a:latin typeface="Trebuchet MS" panose="020B0603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Trebuchet MS" panose="020B0603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>
                <a:latin typeface="Trebuchet MS" panose="020B0603020202020204" pitchFamily="34" charset="0"/>
              </a:rPr>
              <a:t>• </a:t>
            </a:r>
            <a:r>
              <a:rPr lang="en-GB" sz="1200" dirty="0" err="1">
                <a:latin typeface="Trebuchet MS" panose="020B0603020202020204" pitchFamily="34" charset="0"/>
              </a:rPr>
              <a:t>Utilizarea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gazelor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naturale</a:t>
            </a:r>
            <a:r>
              <a:rPr lang="en-GB" sz="1200" dirty="0">
                <a:latin typeface="Trebuchet MS" panose="020B0603020202020204" pitchFamily="34" charset="0"/>
              </a:rPr>
              <a:t> </a:t>
            </a:r>
            <a:r>
              <a:rPr lang="en-GB" sz="1200" dirty="0" err="1">
                <a:latin typeface="Trebuchet MS" panose="020B0603020202020204" pitchFamily="34" charset="0"/>
              </a:rPr>
              <a:t>pe</a:t>
            </a:r>
            <a:r>
              <a:rPr lang="en-GB" sz="1200" dirty="0">
                <a:latin typeface="Trebuchet MS" panose="020B0603020202020204" pitchFamily="34" charset="0"/>
              </a:rPr>
              <a:t> subsector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latin typeface="Trebuchet MS" panose="020B0603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200" dirty="0">
                <a:latin typeface="Trebuchet MS" panose="020B0603020202020204" pitchFamily="34" charset="0"/>
              </a:rPr>
              <a:t>• </a:t>
            </a:r>
            <a:r>
              <a:rPr lang="en-GB" sz="1200" dirty="0" err="1">
                <a:latin typeface="Trebuchet MS" panose="020B0603020202020204" pitchFamily="34" charset="0"/>
              </a:rPr>
              <a:t>Generarea</a:t>
            </a:r>
            <a:r>
              <a:rPr lang="en-GB" sz="1200" dirty="0">
                <a:latin typeface="Trebuchet MS" panose="020B0603020202020204" pitchFamily="34" charset="0"/>
              </a:rPr>
              <a:t> de </a:t>
            </a:r>
            <a:r>
              <a:rPr lang="en-GB" sz="1200" dirty="0" err="1">
                <a:latin typeface="Trebuchet MS" panose="020B0603020202020204" pitchFamily="34" charset="0"/>
              </a:rPr>
              <a:t>energie</a:t>
            </a:r>
            <a:endParaRPr sz="1200" dirty="0">
              <a:latin typeface="Trebuchet MS" panose="020B0603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latin typeface="Trebuchet MS" panose="020B0603020202020204" pitchFamily="34" charset="0"/>
            </a:endParaRPr>
          </a:p>
        </p:txBody>
      </p:sp>
      <p:sp>
        <p:nvSpPr>
          <p:cNvPr id="10" name="Google Shape;221;p36"/>
          <p:cNvSpPr txBox="1"/>
          <p:nvPr/>
        </p:nvSpPr>
        <p:spPr>
          <a:xfrm>
            <a:off x="1480456" y="5127028"/>
            <a:ext cx="10546080" cy="1129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just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</a:pPr>
            <a:r>
              <a:rPr lang="en-GB" sz="1200" i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Necesarul</a:t>
            </a:r>
            <a:r>
              <a:rPr lang="en-GB" sz="1200" i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de date </a:t>
            </a:r>
            <a:r>
              <a:rPr lang="en-GB" sz="1200" i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pentru</a:t>
            </a:r>
            <a:r>
              <a:rPr lang="en-GB" sz="1200" i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inventarul</a:t>
            </a:r>
            <a:r>
              <a:rPr lang="en-GB" sz="1200" i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 </a:t>
            </a:r>
            <a:r>
              <a:rPr lang="en-GB" sz="1200" i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emisiilor</a:t>
            </a:r>
            <a:r>
              <a:rPr lang="en-GB" sz="1200" i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din </a:t>
            </a:r>
            <a:r>
              <a:rPr lang="en-GB" sz="1200" i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acest</a:t>
            </a:r>
            <a:r>
              <a:rPr lang="en-GB" sz="1200" i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sector </a:t>
            </a:r>
            <a:r>
              <a:rPr lang="en-GB" sz="1200" i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cuprinde</a:t>
            </a:r>
            <a:r>
              <a:rPr lang="en-GB" sz="1200" i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datele</a:t>
            </a:r>
            <a:r>
              <a:rPr lang="en-GB" sz="1200" i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despre</a:t>
            </a:r>
            <a:r>
              <a:rPr lang="en-GB" sz="1200" i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consumul</a:t>
            </a:r>
            <a:r>
              <a:rPr lang="en-GB" sz="1200" i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total de </a:t>
            </a:r>
            <a:r>
              <a:rPr lang="en-GB" sz="1200" i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combustibil</a:t>
            </a:r>
            <a:r>
              <a:rPr lang="en-GB" sz="1200" i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GB" sz="1200" i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sau</a:t>
            </a:r>
            <a:r>
              <a:rPr lang="en-GB" sz="1200" i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consumul</a:t>
            </a:r>
            <a:r>
              <a:rPr lang="en-GB" sz="1200" i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pe cap de </a:t>
            </a:r>
            <a:r>
              <a:rPr lang="en-GB" sz="1200" i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locuitor</a:t>
            </a:r>
            <a:r>
              <a:rPr lang="en-GB" sz="1200" i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, care sunt de </a:t>
            </a:r>
            <a:r>
              <a:rPr lang="en-GB" sz="1200" i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regula</a:t>
            </a:r>
            <a:r>
              <a:rPr lang="en-GB" sz="1200" i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cuantificate</a:t>
            </a:r>
            <a:r>
              <a:rPr lang="en-GB" sz="1200" i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de </a:t>
            </a:r>
            <a:r>
              <a:rPr lang="en-GB" sz="1200" i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autoritatile</a:t>
            </a:r>
            <a:r>
              <a:rPr lang="en-GB" sz="1200" i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locale. </a:t>
            </a:r>
            <a:r>
              <a:rPr lang="en-GB" sz="1200" i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Statisticile</a:t>
            </a:r>
            <a:r>
              <a:rPr lang="en-GB" sz="1200" i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naționale</a:t>
            </a:r>
            <a:r>
              <a:rPr lang="en-GB" sz="1200" i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furnizează</a:t>
            </a:r>
            <a:r>
              <a:rPr lang="en-GB" sz="1200" i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uneori</a:t>
            </a:r>
            <a:r>
              <a:rPr lang="en-GB" sz="1200" i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consumul</a:t>
            </a:r>
            <a:r>
              <a:rPr lang="en-GB" sz="1200" i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total </a:t>
            </a:r>
            <a:r>
              <a:rPr lang="en-GB" sz="1200" i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impartit</a:t>
            </a:r>
            <a:r>
              <a:rPr lang="en-GB" sz="1200" i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pe</a:t>
            </a:r>
            <a:r>
              <a:rPr lang="en-GB" sz="1200" i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principalele</a:t>
            </a:r>
            <a:r>
              <a:rPr lang="en-GB" sz="1200" i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sectoare</a:t>
            </a:r>
            <a:r>
              <a:rPr lang="en-GB" sz="1200" i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. Daca </a:t>
            </a:r>
            <a:r>
              <a:rPr lang="en-GB" sz="1200" i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aceste</a:t>
            </a:r>
            <a:r>
              <a:rPr lang="en-GB" sz="1200" i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date </a:t>
            </a:r>
            <a:r>
              <a:rPr lang="en-GB" sz="1200" i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lipsesc</a:t>
            </a:r>
            <a:r>
              <a:rPr lang="en-GB" sz="1200" i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GB" sz="1200" i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aprecierea</a:t>
            </a:r>
            <a:r>
              <a:rPr lang="en-GB" sz="1200" i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valorilor</a:t>
            </a:r>
            <a:r>
              <a:rPr lang="en-GB" sz="1200" i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ar</a:t>
            </a:r>
            <a:r>
              <a:rPr lang="en-GB" sz="1200" i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putea</a:t>
            </a:r>
            <a:r>
              <a:rPr lang="en-GB" sz="1200" i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fi </a:t>
            </a:r>
            <a:r>
              <a:rPr lang="en-GB" sz="1200" i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aplicata</a:t>
            </a:r>
            <a:r>
              <a:rPr lang="en-GB" sz="1200" i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, de </a:t>
            </a:r>
            <a:r>
              <a:rPr lang="en-GB" sz="1200" i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exemplu</a:t>
            </a:r>
            <a:r>
              <a:rPr lang="en-GB" sz="1200" i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, </a:t>
            </a:r>
            <a:r>
              <a:rPr lang="en-GB" sz="1200" i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prin</a:t>
            </a:r>
            <a:r>
              <a:rPr lang="en-GB" sz="1200" i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</a:t>
            </a:r>
            <a:r>
              <a:rPr lang="en-GB" sz="1200" i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consultări</a:t>
            </a:r>
            <a:r>
              <a:rPr lang="en-GB" sz="1200" i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cu </a:t>
            </a:r>
            <a:r>
              <a:rPr lang="en-GB" sz="1200" i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furnizorii</a:t>
            </a:r>
            <a:r>
              <a:rPr lang="en-GB" sz="1200" i="1" dirty="0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 de </a:t>
            </a:r>
            <a:r>
              <a:rPr lang="en-GB" sz="1200" i="1" dirty="0" err="1">
                <a:solidFill>
                  <a:schemeClr val="dk1"/>
                </a:solidFill>
                <a:latin typeface="Trebuchet MS" panose="020B0603020202020204" pitchFamily="34" charset="0"/>
                <a:ea typeface="Calibri"/>
                <a:cs typeface="Calibri"/>
                <a:sym typeface="Calibri"/>
              </a:rPr>
              <a:t>energie</a:t>
            </a:r>
            <a:endParaRPr sz="1200" i="1" dirty="0">
              <a:latin typeface="Trebuchet MS" panose="020B0603020202020204" pitchFamily="34" charset="0"/>
            </a:endParaRPr>
          </a:p>
        </p:txBody>
      </p:sp>
      <p:sp>
        <p:nvSpPr>
          <p:cNvPr id="2" name="CasetăText 1"/>
          <p:cNvSpPr txBox="1"/>
          <p:nvPr/>
        </p:nvSpPr>
        <p:spPr>
          <a:xfrm>
            <a:off x="1480456" y="951115"/>
            <a:ext cx="3587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Trebuchet MS" panose="020B0603020202020204" pitchFamily="34" charset="0"/>
              </a:rPr>
              <a:t>Energie</a:t>
            </a:r>
            <a:r>
              <a:rPr lang="en-US" b="1" dirty="0">
                <a:latin typeface="Trebuchet MS" panose="020B0603020202020204" pitchFamily="34" charset="0"/>
              </a:rPr>
              <a:t> (</a:t>
            </a:r>
            <a:r>
              <a:rPr lang="en-US" b="1" dirty="0" err="1">
                <a:latin typeface="Trebuchet MS" panose="020B0603020202020204" pitchFamily="34" charset="0"/>
              </a:rPr>
              <a:t>surse</a:t>
            </a:r>
            <a:r>
              <a:rPr lang="en-US" b="1" dirty="0">
                <a:latin typeface="Trebuchet MS" panose="020B0603020202020204" pitchFamily="34" charset="0"/>
              </a:rPr>
              <a:t> </a:t>
            </a:r>
            <a:r>
              <a:rPr lang="en-US" b="1" dirty="0" err="1">
                <a:latin typeface="Trebuchet MS" panose="020B0603020202020204" pitchFamily="34" charset="0"/>
              </a:rPr>
              <a:t>stationare</a:t>
            </a:r>
            <a:r>
              <a:rPr lang="en-US" b="1" dirty="0">
                <a:latin typeface="Trebuchet MS" panose="020B0603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54993024"/>
      </p:ext>
    </p:extLst>
  </p:cSld>
  <p:clrMapOvr>
    <a:masterClrMapping/>
  </p:clrMapOvr>
</p:sld>
</file>

<file path=ppt/theme/theme1.xml><?xml version="1.0" encoding="utf-8"?>
<a:theme xmlns:a="http://schemas.openxmlformats.org/drawingml/2006/main" name="Adiere">
  <a:themeElements>
    <a:clrScheme name="Adiere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Adier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iere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TM04033925[[fn=Picătură]]</Template>
  <TotalTime>734</TotalTime>
  <Words>2638</Words>
  <Application>Microsoft Office PowerPoint</Application>
  <PresentationFormat>Widescreen</PresentationFormat>
  <Paragraphs>252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Cambria Math</vt:lpstr>
      <vt:lpstr>Century Gothic</vt:lpstr>
      <vt:lpstr>Courier New</vt:lpstr>
      <vt:lpstr>Trebuchet MS</vt:lpstr>
      <vt:lpstr>Wingdings</vt:lpstr>
      <vt:lpstr>Wingdings 3</vt:lpstr>
      <vt:lpstr>Adiere</vt:lpstr>
      <vt:lpstr>Elaborarea planului de atenuare și adaptare la schimbările climatice în municipiul Satu Mare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PowerPoint</dc:title>
  <dc:creator>User</dc:creator>
  <cp:lastModifiedBy>Carla Ujfalvi</cp:lastModifiedBy>
  <cp:revision>61</cp:revision>
  <dcterms:created xsi:type="dcterms:W3CDTF">2023-01-18T12:59:14Z</dcterms:created>
  <dcterms:modified xsi:type="dcterms:W3CDTF">2023-01-26T09:06:14Z</dcterms:modified>
</cp:coreProperties>
</file>