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57" r:id="rId3"/>
    <p:sldId id="279" r:id="rId4"/>
    <p:sldId id="280" r:id="rId5"/>
    <p:sldId id="281" r:id="rId6"/>
    <p:sldId id="282" r:id="rId7"/>
    <p:sldId id="2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l mediu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191" autoAdjust="0"/>
  </p:normalViewPr>
  <p:slideViewPr>
    <p:cSldViewPr snapToGrid="0">
      <p:cViewPr varScale="1">
        <p:scale>
          <a:sx n="99" d="100"/>
          <a:sy n="99" d="100"/>
        </p:scale>
        <p:origin x="99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FEA6D-D46D-4AE6-A87B-0F1FF5CC914B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AA3B7-78E6-4CEF-BCBD-DBE2956839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21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AA3B7-78E6-4CEF-BCBD-DBE2956839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44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AA3B7-78E6-4CEF-BCBD-DBE2956839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083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AA3B7-78E6-4CEF-BCBD-DBE2956839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51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AA3B7-78E6-4CEF-BCBD-DBE2956839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667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AA3B7-78E6-4CEF-BCBD-DBE2956839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82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AA3B7-78E6-4CEF-BCBD-DBE2956839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475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AA3B7-78E6-4CEF-BCBD-DBE2956839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71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Clic pentru a edita stilul de subtitlu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60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1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042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o-RO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0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o-RO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4062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o-RO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42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96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32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28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41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0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529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6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5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95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0">
              <a:schemeClr val="bg2">
                <a:tint val="90000"/>
                <a:satMod val="92000"/>
                <a:lumMod val="0"/>
                <a:lumOff val="100000"/>
                <a:alpha val="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6A6D-8A27-444E-AE6E-A38B2BF3B2F6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9620039-616B-4BF2-B84A-080AD041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0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re 10"/>
          <p:cNvGrpSpPr/>
          <p:nvPr/>
        </p:nvGrpSpPr>
        <p:grpSpPr>
          <a:xfrm>
            <a:off x="1948051" y="92831"/>
            <a:ext cx="8700494" cy="870543"/>
            <a:chOff x="1902655" y="-10930"/>
            <a:chExt cx="8700494" cy="870543"/>
          </a:xfrm>
        </p:grpSpPr>
        <p:pic>
          <p:nvPicPr>
            <p:cNvPr id="12" name="image2.png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54961" y="76857"/>
              <a:ext cx="456063" cy="782756"/>
            </a:xfrm>
            <a:prstGeom prst="rect">
              <a:avLst/>
            </a:prstGeom>
          </p:spPr>
        </p:pic>
        <p:pic>
          <p:nvPicPr>
            <p:cNvPr id="13" name="Imagin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6110" y="105864"/>
              <a:ext cx="1357039" cy="594405"/>
            </a:xfrm>
            <a:prstGeom prst="rect">
              <a:avLst/>
            </a:prstGeom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  <p:pic>
          <p:nvPicPr>
            <p:cNvPr id="15" name="Imagine 1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0166" y="-10930"/>
              <a:ext cx="886516" cy="870543"/>
            </a:xfrm>
            <a:prstGeom prst="rect">
              <a:avLst/>
            </a:prstGeom>
          </p:spPr>
        </p:pic>
        <p:pic>
          <p:nvPicPr>
            <p:cNvPr id="14" name="Imagine 13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0F0F0F"/>
                </a:clrFrom>
                <a:clrTo>
                  <a:srgbClr val="0F0F0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02655" y="148825"/>
              <a:ext cx="2089270" cy="667645"/>
            </a:xfrm>
            <a:prstGeom prst="rect">
              <a:avLst/>
            </a:prstGeom>
            <a:effectLst>
              <a:outerShdw blurRad="1219200" dist="50800" dir="5400000" algn="ctr" rotWithShape="0">
                <a:schemeClr val="accent2">
                  <a:alpha val="0"/>
                </a:schemeClr>
              </a:outerShdw>
              <a:reflection endPos="0" dir="5400000" sy="-100000" algn="bl" rotWithShape="0"/>
            </a:effectLst>
          </p:spPr>
        </p:pic>
      </p:grpSp>
      <p:sp>
        <p:nvSpPr>
          <p:cNvPr id="16" name="Dreptunghi 15"/>
          <p:cNvSpPr/>
          <p:nvPr/>
        </p:nvSpPr>
        <p:spPr>
          <a:xfrm>
            <a:off x="1948051" y="6256538"/>
            <a:ext cx="95963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Working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together</a:t>
            </a:r>
            <a:r>
              <a:rPr lang="ro-RO" sz="1000" b="1" spc="-1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 </a:t>
            </a:r>
            <a:r>
              <a:rPr lang="ro-RO" sz="1000" b="1" dirty="0" err="1">
                <a:solidFill>
                  <a:srgbClr val="00AF5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green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ro-RO" sz="1000" b="1" spc="-2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competitive</a:t>
            </a:r>
            <a:r>
              <a:rPr lang="ro-RO" sz="1000" b="1" spc="-5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and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inclusive</a:t>
            </a:r>
            <a:r>
              <a:rPr lang="ro-RO" sz="1000" b="1" spc="-10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Europe</a:t>
            </a:r>
            <a:endParaRPr lang="ro-RO" sz="10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en-US" sz="1400" i="1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135F8D-E7FE-55F5-A997-CEE129EBA2CC}"/>
              </a:ext>
            </a:extLst>
          </p:cNvPr>
          <p:cNvSpPr txBox="1"/>
          <p:nvPr/>
        </p:nvSpPr>
        <p:spPr>
          <a:xfrm>
            <a:off x="3083141" y="1370678"/>
            <a:ext cx="6025718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Lansarea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proiectului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”</a:t>
            </a:r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Elaborarea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planului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de </a:t>
            </a:r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atenuare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şi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adaptare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la </a:t>
            </a:r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schimbările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climatice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în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municipiul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Satu Mare”</a:t>
            </a:r>
          </a:p>
          <a:p>
            <a:pPr marL="285750" indent="-285750" algn="ctr">
              <a:buFontTx/>
              <a:buChar char="-"/>
            </a:pP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27 </a:t>
            </a:r>
            <a:r>
              <a:rPr lang="en-US" sz="1050" i="1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ianuarie</a:t>
            </a:r>
            <a:r>
              <a:rPr lang="en-US" sz="1050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2023 – </a:t>
            </a:r>
          </a:p>
        </p:txBody>
      </p:sp>
      <p:sp>
        <p:nvSpPr>
          <p:cNvPr id="9" name="Google Shape;136;p26"/>
          <p:cNvSpPr txBox="1">
            <a:spLocks noGrp="1"/>
          </p:cNvSpPr>
          <p:nvPr>
            <p:ph type="ctrTitle"/>
          </p:nvPr>
        </p:nvSpPr>
        <p:spPr>
          <a:xfrm>
            <a:off x="2236205" y="2662600"/>
            <a:ext cx="8872396" cy="135713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b="1" dirty="0" err="1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Elaborarea</a:t>
            </a:r>
            <a:r>
              <a:rPr lang="en-GB" sz="3000" b="1" dirty="0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3000" b="1" dirty="0" err="1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planului</a:t>
            </a:r>
            <a:r>
              <a:rPr lang="en-GB" sz="3000" b="1" dirty="0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 de </a:t>
            </a:r>
            <a:r>
              <a:rPr lang="en-GB" sz="3000" b="1" dirty="0" err="1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atenuare</a:t>
            </a:r>
            <a:r>
              <a:rPr lang="en-GB" sz="3000" b="1" dirty="0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3000" b="1" dirty="0" err="1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și</a:t>
            </a:r>
            <a:r>
              <a:rPr lang="en-GB" sz="3000" b="1" dirty="0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3000" b="1" dirty="0" err="1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adaptare</a:t>
            </a:r>
            <a:r>
              <a:rPr lang="en-GB" sz="3000" b="1" dirty="0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 la </a:t>
            </a:r>
            <a:r>
              <a:rPr lang="en-GB" sz="3000" b="1" dirty="0" err="1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schimbările</a:t>
            </a:r>
            <a:r>
              <a:rPr lang="en-GB" sz="3000" b="1" dirty="0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3000" b="1" dirty="0" err="1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climatice</a:t>
            </a:r>
            <a:r>
              <a:rPr lang="en-GB" sz="3000" b="1" dirty="0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3000" b="1" dirty="0" err="1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în</a:t>
            </a:r>
            <a:r>
              <a:rPr lang="en-GB" sz="3000" b="1" dirty="0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3000" b="1" dirty="0" err="1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municipiul</a:t>
            </a:r>
            <a:r>
              <a:rPr lang="en-GB" sz="3000" b="1" dirty="0"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3000" b="1" dirty="0" err="1">
                <a:solidFill>
                  <a:schemeClr val="tx1"/>
                </a:solidFill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Satu</a:t>
            </a:r>
            <a:r>
              <a:rPr lang="en-GB" sz="30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/>
                <a:cs typeface="Times New Roman"/>
                <a:sym typeface="Times New Roman"/>
              </a:rPr>
              <a:t> Mare</a:t>
            </a:r>
            <a:endParaRPr sz="3000" dirty="0">
              <a:solidFill>
                <a:schemeClr val="tx1"/>
              </a:solidFill>
              <a:latin typeface="Trebuchet MS" panose="020B0603020202020204" pitchFamily="34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EAB8D4-6896-0D52-8177-529DCCE42CB4}"/>
              </a:ext>
            </a:extLst>
          </p:cNvPr>
          <p:cNvSpPr txBox="1"/>
          <p:nvPr/>
        </p:nvSpPr>
        <p:spPr>
          <a:xfrm>
            <a:off x="4561610" y="4821382"/>
            <a:ext cx="42083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latin typeface="Trebuchet MS" panose="020B0603020202020204" pitchFamily="34" charset="0"/>
              </a:rPr>
              <a:t>Carla </a:t>
            </a:r>
            <a:r>
              <a:rPr lang="en-US" sz="2000" i="1" dirty="0" err="1">
                <a:latin typeface="Trebuchet MS" panose="020B0603020202020204" pitchFamily="34" charset="0"/>
              </a:rPr>
              <a:t>Ujfalvi</a:t>
            </a:r>
            <a:endParaRPr lang="en-US" sz="2000" i="1" dirty="0">
              <a:latin typeface="Trebuchet MS" panose="020B0603020202020204" pitchFamily="34" charset="0"/>
            </a:endParaRPr>
          </a:p>
          <a:p>
            <a:pPr algn="ctr"/>
            <a:endParaRPr lang="en-US" sz="2000" i="1" dirty="0">
              <a:latin typeface="Trebuchet MS" panose="020B0603020202020204" pitchFamily="34" charset="0"/>
            </a:endParaRPr>
          </a:p>
          <a:p>
            <a:pPr algn="ctr"/>
            <a:r>
              <a:rPr lang="en-US" sz="2000" i="1" dirty="0">
                <a:latin typeface="Trebuchet MS" panose="020B0603020202020204" pitchFamily="34" charset="0"/>
              </a:rPr>
              <a:t>Manager de </a:t>
            </a:r>
            <a:r>
              <a:rPr lang="en-US" sz="2000" i="1" dirty="0" err="1">
                <a:latin typeface="Trebuchet MS" panose="020B0603020202020204" pitchFamily="34" charset="0"/>
              </a:rPr>
              <a:t>proiect</a:t>
            </a:r>
            <a:r>
              <a:rPr lang="en-US" sz="2000" i="1" dirty="0">
                <a:latin typeface="Trebuchet MS" panose="020B0603020202020204" pitchFamily="34" charset="0"/>
              </a:rPr>
              <a:t> </a:t>
            </a:r>
            <a:endParaRPr lang="en-GB" sz="2000" i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54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re 10"/>
          <p:cNvGrpSpPr/>
          <p:nvPr/>
        </p:nvGrpSpPr>
        <p:grpSpPr>
          <a:xfrm>
            <a:off x="1948051" y="92831"/>
            <a:ext cx="8700494" cy="870543"/>
            <a:chOff x="1902655" y="-10930"/>
            <a:chExt cx="8700494" cy="870543"/>
          </a:xfrm>
        </p:grpSpPr>
        <p:pic>
          <p:nvPicPr>
            <p:cNvPr id="12" name="image2.png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54961" y="76857"/>
              <a:ext cx="456063" cy="782756"/>
            </a:xfrm>
            <a:prstGeom prst="rect">
              <a:avLst/>
            </a:prstGeom>
          </p:spPr>
        </p:pic>
        <p:pic>
          <p:nvPicPr>
            <p:cNvPr id="13" name="Imagin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6110" y="105864"/>
              <a:ext cx="1357039" cy="594405"/>
            </a:xfrm>
            <a:prstGeom prst="rect">
              <a:avLst/>
            </a:prstGeom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  <p:pic>
          <p:nvPicPr>
            <p:cNvPr id="15" name="Imagine 1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0166" y="-10930"/>
              <a:ext cx="886516" cy="870543"/>
            </a:xfrm>
            <a:prstGeom prst="rect">
              <a:avLst/>
            </a:prstGeom>
          </p:spPr>
        </p:pic>
        <p:pic>
          <p:nvPicPr>
            <p:cNvPr id="14" name="Imagine 13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0F0F0F"/>
                </a:clrFrom>
                <a:clrTo>
                  <a:srgbClr val="0F0F0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02655" y="148825"/>
              <a:ext cx="2089270" cy="667645"/>
            </a:xfrm>
            <a:prstGeom prst="rect">
              <a:avLst/>
            </a:prstGeom>
            <a:effectLst>
              <a:outerShdw blurRad="1219200" dist="50800" dir="5400000" algn="ctr" rotWithShape="0">
                <a:schemeClr val="accent2">
                  <a:alpha val="0"/>
                </a:schemeClr>
              </a:outerShdw>
              <a:reflection endPos="0" dir="5400000" sy="-100000" algn="bl" rotWithShape="0"/>
            </a:effectLst>
          </p:spPr>
        </p:pic>
      </p:grpSp>
      <p:sp>
        <p:nvSpPr>
          <p:cNvPr id="16" name="Dreptunghi 15"/>
          <p:cNvSpPr/>
          <p:nvPr/>
        </p:nvSpPr>
        <p:spPr>
          <a:xfrm>
            <a:off x="1948051" y="6483482"/>
            <a:ext cx="95963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Working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together</a:t>
            </a:r>
            <a:r>
              <a:rPr lang="ro-RO" sz="1000" b="1" spc="-1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 </a:t>
            </a:r>
            <a:r>
              <a:rPr lang="ro-RO" sz="1000" b="1" dirty="0" err="1">
                <a:solidFill>
                  <a:srgbClr val="00AF5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green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ro-RO" sz="1000" b="1" spc="-2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competitive</a:t>
            </a:r>
            <a:r>
              <a:rPr lang="ro-RO" sz="1000" b="1" spc="-5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and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inclusive</a:t>
            </a:r>
            <a:r>
              <a:rPr lang="ro-RO" sz="1000" b="1" spc="-10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Europe</a:t>
            </a:r>
            <a:endParaRPr lang="ro-RO" sz="10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en-US" sz="1400" i="1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35850D-1F56-4ED7-EB2C-8A537BC9180B}"/>
              </a:ext>
            </a:extLst>
          </p:cNvPr>
          <p:cNvSpPr txBox="1"/>
          <p:nvPr/>
        </p:nvSpPr>
        <p:spPr>
          <a:xfrm>
            <a:off x="1683327" y="963374"/>
            <a:ext cx="100326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b="1" dirty="0">
                <a:latin typeface="Trebuchet MS" panose="020B0603020202020204" pitchFamily="34" charset="0"/>
              </a:rPr>
              <a:t>Satu Mare ADAPT CITY - </a:t>
            </a:r>
            <a:r>
              <a:rPr lang="it-IT" sz="1800" i="1" dirty="0" err="1">
                <a:latin typeface="Trebuchet MS" panose="020B0603020202020204" pitchFamily="34" charset="0"/>
              </a:rPr>
              <a:t>finanțat</a:t>
            </a:r>
            <a:r>
              <a:rPr lang="it-IT" sz="1800" i="1" dirty="0">
                <a:latin typeface="Trebuchet MS" panose="020B0603020202020204" pitchFamily="34" charset="0"/>
              </a:rPr>
              <a:t> </a:t>
            </a:r>
            <a:r>
              <a:rPr lang="it-IT" sz="1800" i="1" dirty="0" err="1">
                <a:latin typeface="Trebuchet MS" panose="020B0603020202020204" pitchFamily="34" charset="0"/>
              </a:rPr>
              <a:t>în</a:t>
            </a:r>
            <a:r>
              <a:rPr lang="it-IT" sz="1800" i="1" dirty="0">
                <a:latin typeface="Trebuchet MS" panose="020B0603020202020204" pitchFamily="34" charset="0"/>
              </a:rPr>
              <a:t> </a:t>
            </a:r>
            <a:r>
              <a:rPr lang="it-IT" sz="1800" i="1" dirty="0" err="1">
                <a:latin typeface="Trebuchet MS" panose="020B0603020202020204" pitchFamily="34" charset="0"/>
              </a:rPr>
              <a:t>cadrul</a:t>
            </a:r>
            <a:r>
              <a:rPr lang="it-IT" sz="1800" i="1" dirty="0">
                <a:latin typeface="Trebuchet MS" panose="020B0603020202020204" pitchFamily="34" charset="0"/>
              </a:rPr>
              <a:t> </a:t>
            </a:r>
            <a:r>
              <a:rPr lang="it-IT" sz="1800" i="1" dirty="0" err="1">
                <a:latin typeface="Trebuchet MS" panose="020B0603020202020204" pitchFamily="34" charset="0"/>
              </a:rPr>
              <a:t>Mecanismul</a:t>
            </a:r>
            <a:r>
              <a:rPr lang="it-IT" sz="1800" i="1" dirty="0">
                <a:latin typeface="Trebuchet MS" panose="020B0603020202020204" pitchFamily="34" charset="0"/>
              </a:rPr>
              <a:t> </a:t>
            </a:r>
            <a:r>
              <a:rPr lang="it-IT" sz="1800" i="1" dirty="0" err="1">
                <a:latin typeface="Trebuchet MS" panose="020B0603020202020204" pitchFamily="34" charset="0"/>
              </a:rPr>
              <a:t>Financiar</a:t>
            </a:r>
            <a:r>
              <a:rPr lang="it-IT" sz="1800" i="1" dirty="0">
                <a:latin typeface="Trebuchet MS" panose="020B0603020202020204" pitchFamily="34" charset="0"/>
              </a:rPr>
              <a:t> al </a:t>
            </a:r>
            <a:r>
              <a:rPr lang="it-IT" sz="1800" i="1" dirty="0" err="1">
                <a:latin typeface="Trebuchet MS" panose="020B0603020202020204" pitchFamily="34" charset="0"/>
              </a:rPr>
              <a:t>Spațiului</a:t>
            </a:r>
            <a:r>
              <a:rPr lang="it-IT" sz="1800" i="1" dirty="0">
                <a:latin typeface="Trebuchet MS" panose="020B0603020202020204" pitchFamily="34" charset="0"/>
              </a:rPr>
              <a:t> </a:t>
            </a:r>
            <a:r>
              <a:rPr lang="it-IT" sz="1800" i="1" dirty="0" err="1">
                <a:latin typeface="Trebuchet MS" panose="020B0603020202020204" pitchFamily="34" charset="0"/>
              </a:rPr>
              <a:t>Economic</a:t>
            </a:r>
            <a:r>
              <a:rPr lang="it-IT" sz="1800" i="1" dirty="0">
                <a:latin typeface="Trebuchet MS" panose="020B0603020202020204" pitchFamily="34" charset="0"/>
              </a:rPr>
              <a:t> </a:t>
            </a:r>
            <a:r>
              <a:rPr lang="it-IT" sz="1800" i="1" dirty="0" err="1">
                <a:latin typeface="Trebuchet MS" panose="020B0603020202020204" pitchFamily="34" charset="0"/>
              </a:rPr>
              <a:t>European</a:t>
            </a:r>
            <a:r>
              <a:rPr lang="it-IT" sz="1800" i="1" dirty="0">
                <a:latin typeface="Trebuchet MS" panose="020B0603020202020204" pitchFamily="34" charset="0"/>
              </a:rPr>
              <a:t> 2014-2021</a:t>
            </a:r>
            <a:endParaRPr lang="en-GB" dirty="0">
              <a:latin typeface="Trebuchet MS" panose="020B0603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2795FCA-32B1-069C-C066-853846843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198237"/>
              </p:ext>
            </p:extLst>
          </p:nvPr>
        </p:nvGraphicFramePr>
        <p:xfrm>
          <a:off x="1862262" y="1833917"/>
          <a:ext cx="10032667" cy="432816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3140966">
                  <a:extLst>
                    <a:ext uri="{9D8B030D-6E8A-4147-A177-3AD203B41FA5}">
                      <a16:colId xmlns:a16="http://schemas.microsoft.com/office/drawing/2014/main" val="538760808"/>
                    </a:ext>
                  </a:extLst>
                </a:gridCol>
                <a:gridCol w="6891701">
                  <a:extLst>
                    <a:ext uri="{9D8B030D-6E8A-4147-A177-3AD203B41FA5}">
                      <a16:colId xmlns:a16="http://schemas.microsoft.com/office/drawing/2014/main" val="2251727787"/>
                    </a:ext>
                  </a:extLst>
                </a:gridCol>
              </a:tblGrid>
              <a:tr h="86686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Schema de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granturi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mici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: </a:t>
                      </a:r>
                      <a:endParaRPr lang="en-GB" sz="1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Elaborarea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planurilor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de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atenuare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și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adaptare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la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schimbările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climatice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în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municipalități</a:t>
                      </a:r>
                      <a:endParaRPr lang="en-US" sz="1800" dirty="0"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8714158"/>
                  </a:ext>
                </a:extLst>
              </a:tr>
              <a:tr h="197211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Operator de Program </a:t>
                      </a:r>
                      <a:endParaRPr lang="en-GB" sz="1800" dirty="0"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err="1">
                          <a:effectLst/>
                          <a:latin typeface="Trebuchet MS" panose="020B0603020202020204" pitchFamily="34" charset="0"/>
                        </a:rPr>
                        <a:t>Ministerul</a:t>
                      </a:r>
                      <a:r>
                        <a:rPr lang="en-GB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Trebuchet MS" panose="020B0603020202020204" pitchFamily="34" charset="0"/>
                        </a:rPr>
                        <a:t>Mediului</a:t>
                      </a:r>
                      <a:r>
                        <a:rPr lang="en-GB" sz="1800" dirty="0">
                          <a:effectLst/>
                          <a:latin typeface="Trebuchet MS" panose="020B0603020202020204" pitchFamily="34" charset="0"/>
                        </a:rPr>
                        <a:t>, </a:t>
                      </a:r>
                      <a:r>
                        <a:rPr lang="en-GB" sz="1800" dirty="0" err="1">
                          <a:effectLst/>
                          <a:latin typeface="Trebuchet MS" panose="020B0603020202020204" pitchFamily="34" charset="0"/>
                        </a:rPr>
                        <a:t>Apelor</a:t>
                      </a:r>
                      <a:r>
                        <a:rPr lang="en-GB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Trebuchet MS" panose="020B0603020202020204" pitchFamily="34" charset="0"/>
                        </a:rPr>
                        <a:t>și</a:t>
                      </a:r>
                      <a:r>
                        <a:rPr lang="en-GB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GB" sz="1800" dirty="0" err="1">
                          <a:effectLst/>
                          <a:latin typeface="Trebuchet MS" panose="020B0603020202020204" pitchFamily="34" charset="0"/>
                        </a:rPr>
                        <a:t>Pădurilor</a:t>
                      </a:r>
                      <a:endParaRPr lang="en-GB" sz="1800" dirty="0"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5314279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Promotor de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Proiect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endParaRPr lang="en-GB" sz="1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UAT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Municipiul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Satu Mare 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7711916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Partener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de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proiect</a:t>
                      </a:r>
                      <a:endParaRPr lang="en-GB" sz="1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Institutul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National de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Cercetare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Dezvoltare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pentru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Protectia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Mediului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Bucuresti</a:t>
                      </a:r>
                      <a:endParaRPr lang="en-US" sz="1800" dirty="0"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3169790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>
                          <a:effectLst/>
                          <a:latin typeface="Trebuchet MS" panose="020B0603020202020204" pitchFamily="34" charset="0"/>
                        </a:rPr>
                        <a:t>Durata proiectului (luni) </a:t>
                      </a:r>
                      <a:endParaRPr lang="en-GB" sz="180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12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luni</a:t>
                      </a:r>
                      <a:endParaRPr lang="en-US" sz="1800" dirty="0"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8054488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Valoarea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totală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a </a:t>
                      </a:r>
                      <a:r>
                        <a:rPr lang="en-US" sz="1800" dirty="0" err="1">
                          <a:effectLst/>
                          <a:latin typeface="Trebuchet MS" panose="020B0603020202020204" pitchFamily="34" charset="0"/>
                        </a:rPr>
                        <a:t>proiectului</a:t>
                      </a: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endParaRPr lang="en-GB" sz="1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  <a:latin typeface="Trebuchet MS" panose="020B0603020202020204" pitchFamily="34" charset="0"/>
                        </a:rPr>
                        <a:t>584.832 lei</a:t>
                      </a:r>
                      <a:endParaRPr lang="en-GB" sz="1800" dirty="0"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3835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535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re 10"/>
          <p:cNvGrpSpPr/>
          <p:nvPr/>
        </p:nvGrpSpPr>
        <p:grpSpPr>
          <a:xfrm>
            <a:off x="1948051" y="92831"/>
            <a:ext cx="8700494" cy="870543"/>
            <a:chOff x="1902655" y="-10930"/>
            <a:chExt cx="8700494" cy="870543"/>
          </a:xfrm>
        </p:grpSpPr>
        <p:pic>
          <p:nvPicPr>
            <p:cNvPr id="12" name="image2.png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54961" y="76857"/>
              <a:ext cx="456063" cy="782756"/>
            </a:xfrm>
            <a:prstGeom prst="rect">
              <a:avLst/>
            </a:prstGeom>
          </p:spPr>
        </p:pic>
        <p:pic>
          <p:nvPicPr>
            <p:cNvPr id="13" name="Imagin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6110" y="105864"/>
              <a:ext cx="1357039" cy="594405"/>
            </a:xfrm>
            <a:prstGeom prst="rect">
              <a:avLst/>
            </a:prstGeom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  <p:pic>
          <p:nvPicPr>
            <p:cNvPr id="15" name="Imagine 1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0166" y="-10930"/>
              <a:ext cx="886516" cy="870543"/>
            </a:xfrm>
            <a:prstGeom prst="rect">
              <a:avLst/>
            </a:prstGeom>
          </p:spPr>
        </p:pic>
        <p:pic>
          <p:nvPicPr>
            <p:cNvPr id="14" name="Imagine 13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0F0F0F"/>
                </a:clrFrom>
                <a:clrTo>
                  <a:srgbClr val="0F0F0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02655" y="148825"/>
              <a:ext cx="2089270" cy="667645"/>
            </a:xfrm>
            <a:prstGeom prst="rect">
              <a:avLst/>
            </a:prstGeom>
            <a:effectLst>
              <a:outerShdw blurRad="1219200" dist="50800" dir="5400000" algn="ctr" rotWithShape="0">
                <a:schemeClr val="accent2">
                  <a:alpha val="0"/>
                </a:schemeClr>
              </a:outerShdw>
              <a:reflection endPos="0" dir="5400000" sy="-100000" algn="bl" rotWithShape="0"/>
            </a:effectLst>
          </p:spPr>
        </p:pic>
      </p:grpSp>
      <p:sp>
        <p:nvSpPr>
          <p:cNvPr id="16" name="Dreptunghi 15"/>
          <p:cNvSpPr/>
          <p:nvPr/>
        </p:nvSpPr>
        <p:spPr>
          <a:xfrm>
            <a:off x="1948051" y="6483482"/>
            <a:ext cx="95963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Working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together</a:t>
            </a:r>
            <a:r>
              <a:rPr lang="ro-RO" sz="1000" b="1" spc="-1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 </a:t>
            </a:r>
            <a:r>
              <a:rPr lang="ro-RO" sz="1000" b="1" dirty="0" err="1">
                <a:solidFill>
                  <a:srgbClr val="00AF5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green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ro-RO" sz="1000" b="1" spc="-2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competitive</a:t>
            </a:r>
            <a:r>
              <a:rPr lang="ro-RO" sz="1000" b="1" spc="-5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and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inclusive</a:t>
            </a:r>
            <a:r>
              <a:rPr lang="ro-RO" sz="1000" b="1" spc="-10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Europe</a:t>
            </a:r>
            <a:endParaRPr lang="ro-RO" sz="10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en-US" sz="1400" i="1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2B6508-CDA6-5229-CBF6-7F32787320EA}"/>
              </a:ext>
            </a:extLst>
          </p:cNvPr>
          <p:cNvSpPr txBox="1"/>
          <p:nvPr/>
        </p:nvSpPr>
        <p:spPr>
          <a:xfrm>
            <a:off x="2028825" y="1088220"/>
            <a:ext cx="60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latin typeface="Trebuchet MS" panose="020B0603020202020204" pitchFamily="34" charset="0"/>
              </a:rPr>
              <a:t>Satu Mare ADAPT CITY 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AD52CB-605B-FCA4-FA9B-4DEECD19360B}"/>
              </a:ext>
            </a:extLst>
          </p:cNvPr>
          <p:cNvSpPr txBox="1"/>
          <p:nvPr/>
        </p:nvSpPr>
        <p:spPr>
          <a:xfrm>
            <a:off x="1683327" y="1659538"/>
            <a:ext cx="1035973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dirty="0">
              <a:solidFill>
                <a:srgbClr val="000000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rgbClr val="FF0000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OBIECTIVE SPECIFICE</a:t>
            </a:r>
          </a:p>
          <a:p>
            <a:pPr algn="ctr"/>
            <a:endParaRPr lang="en-US" b="1" dirty="0">
              <a:solidFill>
                <a:srgbClr val="FF0000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O.S.1.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emisiilor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GES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datele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inventar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municipiului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Satu Mare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conformitate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documentele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dezvoltare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strategică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orașului</a:t>
            </a:r>
            <a:endParaRPr lang="en-US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O.S.2.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principalelor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sectoare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intervenție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reduce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semnificativ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emisiile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CO</a:t>
            </a:r>
            <a:r>
              <a:rPr lang="en-US" baseline="-25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zona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administrativă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municipiului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Satu-Mare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O.S.3.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riscurilor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vulnerabilităților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sectoriale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gestionarea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adaptare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climatice</a:t>
            </a:r>
            <a:endParaRPr lang="en-US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O.S.4.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Implicarea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factorilor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decizie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populației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procesul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elaborare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planului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măsuri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atenuare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adaptare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climatice</a:t>
            </a:r>
            <a:r>
              <a:rPr lang="en-US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131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re 10"/>
          <p:cNvGrpSpPr/>
          <p:nvPr/>
        </p:nvGrpSpPr>
        <p:grpSpPr>
          <a:xfrm>
            <a:off x="1948051" y="92831"/>
            <a:ext cx="8700494" cy="870543"/>
            <a:chOff x="1902655" y="-10930"/>
            <a:chExt cx="8700494" cy="870543"/>
          </a:xfrm>
        </p:grpSpPr>
        <p:pic>
          <p:nvPicPr>
            <p:cNvPr id="12" name="image2.png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54961" y="76857"/>
              <a:ext cx="456063" cy="782756"/>
            </a:xfrm>
            <a:prstGeom prst="rect">
              <a:avLst/>
            </a:prstGeom>
          </p:spPr>
        </p:pic>
        <p:pic>
          <p:nvPicPr>
            <p:cNvPr id="13" name="Imagin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6110" y="105864"/>
              <a:ext cx="1357039" cy="594405"/>
            </a:xfrm>
            <a:prstGeom prst="rect">
              <a:avLst/>
            </a:prstGeom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  <p:pic>
          <p:nvPicPr>
            <p:cNvPr id="15" name="Imagine 1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0166" y="-10930"/>
              <a:ext cx="886516" cy="870543"/>
            </a:xfrm>
            <a:prstGeom prst="rect">
              <a:avLst/>
            </a:prstGeom>
          </p:spPr>
        </p:pic>
        <p:pic>
          <p:nvPicPr>
            <p:cNvPr id="14" name="Imagine 13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0F0F0F"/>
                </a:clrFrom>
                <a:clrTo>
                  <a:srgbClr val="0F0F0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02655" y="148825"/>
              <a:ext cx="2089270" cy="667645"/>
            </a:xfrm>
            <a:prstGeom prst="rect">
              <a:avLst/>
            </a:prstGeom>
            <a:effectLst>
              <a:outerShdw blurRad="1219200" dist="50800" dir="5400000" algn="ctr" rotWithShape="0">
                <a:schemeClr val="accent2">
                  <a:alpha val="0"/>
                </a:schemeClr>
              </a:outerShdw>
              <a:reflection endPos="0" dir="5400000" sy="-100000" algn="bl" rotWithShape="0"/>
            </a:effectLst>
          </p:spPr>
        </p:pic>
      </p:grpSp>
      <p:sp>
        <p:nvSpPr>
          <p:cNvPr id="16" name="Dreptunghi 15"/>
          <p:cNvSpPr/>
          <p:nvPr/>
        </p:nvSpPr>
        <p:spPr>
          <a:xfrm>
            <a:off x="1948051" y="6483482"/>
            <a:ext cx="95963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Working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together</a:t>
            </a:r>
            <a:r>
              <a:rPr lang="ro-RO" sz="1000" b="1" spc="-1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 </a:t>
            </a:r>
            <a:r>
              <a:rPr lang="ro-RO" sz="1000" b="1" dirty="0" err="1">
                <a:solidFill>
                  <a:srgbClr val="00AF5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green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ro-RO" sz="1000" b="1" spc="-2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competitive</a:t>
            </a:r>
            <a:r>
              <a:rPr lang="ro-RO" sz="1000" b="1" spc="-5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and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inclusive</a:t>
            </a:r>
            <a:r>
              <a:rPr lang="ro-RO" sz="1000" b="1" spc="-10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Europe</a:t>
            </a:r>
            <a:endParaRPr lang="ro-RO" sz="10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en-US" sz="1400" i="1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2B6508-CDA6-5229-CBF6-7F32787320EA}"/>
              </a:ext>
            </a:extLst>
          </p:cNvPr>
          <p:cNvSpPr txBox="1"/>
          <p:nvPr/>
        </p:nvSpPr>
        <p:spPr>
          <a:xfrm>
            <a:off x="2028825" y="1088220"/>
            <a:ext cx="60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latin typeface="Trebuchet MS" panose="020B0603020202020204" pitchFamily="34" charset="0"/>
              </a:rPr>
              <a:t>Satu Mare ADAPT CITY 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27490E-18CA-6514-CECB-19457FECDA9A}"/>
              </a:ext>
            </a:extLst>
          </p:cNvPr>
          <p:cNvSpPr txBox="1"/>
          <p:nvPr/>
        </p:nvSpPr>
        <p:spPr>
          <a:xfrm>
            <a:off x="2103915" y="1885834"/>
            <a:ext cx="959636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Trebuchet MS" panose="020B0603020202020204" pitchFamily="34" charset="0"/>
              </a:rPr>
              <a:t>ACTIVIT</a:t>
            </a:r>
            <a:r>
              <a:rPr lang="ro-RO" b="1" dirty="0">
                <a:solidFill>
                  <a:srgbClr val="FF0000"/>
                </a:solidFill>
                <a:latin typeface="Trebuchet MS" panose="020B0603020202020204" pitchFamily="34" charset="0"/>
              </a:rPr>
              <a:t>ĂȚ</a:t>
            </a:r>
            <a:r>
              <a:rPr lang="en-GB" b="1" dirty="0">
                <a:solidFill>
                  <a:srgbClr val="FF0000"/>
                </a:solidFill>
                <a:latin typeface="Trebuchet MS" panose="020B0603020202020204" pitchFamily="34" charset="0"/>
              </a:rPr>
              <a:t>I DE ORDIN TEHNIC</a:t>
            </a:r>
          </a:p>
          <a:p>
            <a:endParaRPr lang="en-GB" dirty="0"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 err="1">
                <a:latin typeface="Trebuchet MS" panose="020B0603020202020204" pitchFamily="34" charset="0"/>
              </a:rPr>
              <a:t>Inventarul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emisiilor</a:t>
            </a:r>
            <a:r>
              <a:rPr lang="en-GB" sz="2000" dirty="0">
                <a:latin typeface="Trebuchet MS" panose="020B0603020202020204" pitchFamily="34" charset="0"/>
              </a:rPr>
              <a:t> de gaze cu </a:t>
            </a:r>
            <a:r>
              <a:rPr lang="en-GB" sz="2000" dirty="0" err="1">
                <a:latin typeface="Trebuchet MS" panose="020B0603020202020204" pitchFamily="34" charset="0"/>
              </a:rPr>
              <a:t>efect</a:t>
            </a:r>
            <a:r>
              <a:rPr lang="en-GB" sz="2000" dirty="0">
                <a:latin typeface="Trebuchet MS" panose="020B0603020202020204" pitchFamily="34" charset="0"/>
              </a:rPr>
              <a:t> de </a:t>
            </a:r>
            <a:r>
              <a:rPr lang="en-GB" sz="2000" dirty="0" err="1">
                <a:latin typeface="Trebuchet MS" panose="020B0603020202020204" pitchFamily="34" charset="0"/>
              </a:rPr>
              <a:t>seră</a:t>
            </a:r>
            <a:r>
              <a:rPr lang="en-GB" sz="2000" dirty="0">
                <a:latin typeface="Trebuchet MS" panose="020B0603020202020204" pitchFamily="34" charset="0"/>
              </a:rPr>
              <a:t> la </a:t>
            </a:r>
            <a:r>
              <a:rPr lang="en-GB" sz="2000" dirty="0" err="1">
                <a:latin typeface="Trebuchet MS" panose="020B0603020202020204" pitchFamily="34" charset="0"/>
              </a:rPr>
              <a:t>nivelul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Municipiului</a:t>
            </a:r>
            <a:r>
              <a:rPr lang="en-GB" sz="2000" dirty="0">
                <a:latin typeface="Trebuchet MS" panose="020B0603020202020204" pitchFamily="34" charset="0"/>
              </a:rPr>
              <a:t> Satu Mare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2000" dirty="0"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 err="1">
                <a:latin typeface="Trebuchet MS" panose="020B0603020202020204" pitchFamily="34" charset="0"/>
              </a:rPr>
              <a:t>Analiza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climatului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și</a:t>
            </a:r>
            <a:r>
              <a:rPr lang="en-GB" sz="2000" dirty="0">
                <a:latin typeface="Trebuchet MS" panose="020B0603020202020204" pitchFamily="34" charset="0"/>
              </a:rPr>
              <a:t> a </a:t>
            </a:r>
            <a:r>
              <a:rPr lang="en-GB" sz="2000" dirty="0" err="1">
                <a:latin typeface="Trebuchet MS" panose="020B0603020202020204" pitchFamily="34" charset="0"/>
              </a:rPr>
              <a:t>semnalului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schimbării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climei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în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municipiul</a:t>
            </a:r>
            <a:r>
              <a:rPr lang="en-GB" sz="2000" dirty="0">
                <a:latin typeface="Trebuchet MS" panose="020B0603020202020204" pitchFamily="34" charset="0"/>
              </a:rPr>
              <a:t> Satu Mare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2000" dirty="0"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 err="1">
                <a:latin typeface="Trebuchet MS" panose="020B0603020202020204" pitchFamily="34" charset="0"/>
              </a:rPr>
              <a:t>Evaluarea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riscurilor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și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vulnerabilităților</a:t>
            </a:r>
            <a:r>
              <a:rPr lang="en-GB" sz="2000" dirty="0">
                <a:latin typeface="Trebuchet MS" panose="020B0603020202020204" pitchFamily="34" charset="0"/>
              </a:rPr>
              <a:t> la </a:t>
            </a:r>
            <a:r>
              <a:rPr lang="en-GB" sz="2000" dirty="0" err="1">
                <a:latin typeface="Trebuchet MS" panose="020B0603020202020204" pitchFamily="34" charset="0"/>
              </a:rPr>
              <a:t>schimbările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climatice</a:t>
            </a:r>
            <a:endParaRPr lang="en-GB" sz="2000" dirty="0"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sz="2000" dirty="0"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 err="1">
                <a:latin typeface="Trebuchet MS" panose="020B0603020202020204" pitchFamily="34" charset="0"/>
              </a:rPr>
              <a:t>Elaborarea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planului</a:t>
            </a:r>
            <a:r>
              <a:rPr lang="en-GB" sz="2000" dirty="0">
                <a:latin typeface="Trebuchet MS" panose="020B0603020202020204" pitchFamily="34" charset="0"/>
              </a:rPr>
              <a:t> de </a:t>
            </a:r>
            <a:r>
              <a:rPr lang="en-GB" sz="2000" dirty="0" err="1">
                <a:latin typeface="Trebuchet MS" panose="020B0603020202020204" pitchFamily="34" charset="0"/>
              </a:rPr>
              <a:t>măsuri</a:t>
            </a:r>
            <a:r>
              <a:rPr lang="en-GB" sz="2000" dirty="0">
                <a:latin typeface="Trebuchet MS" panose="020B0603020202020204" pitchFamily="34" charset="0"/>
              </a:rPr>
              <a:t> de </a:t>
            </a:r>
            <a:r>
              <a:rPr lang="en-GB" sz="2000" dirty="0" err="1">
                <a:latin typeface="Trebuchet MS" panose="020B0603020202020204" pitchFamily="34" charset="0"/>
              </a:rPr>
              <a:t>atenuare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și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adaptare</a:t>
            </a:r>
            <a:r>
              <a:rPr lang="en-GB" sz="2000" dirty="0">
                <a:latin typeface="Trebuchet MS" panose="020B0603020202020204" pitchFamily="34" charset="0"/>
              </a:rPr>
              <a:t> la </a:t>
            </a:r>
            <a:r>
              <a:rPr lang="en-GB" sz="2000" dirty="0" err="1">
                <a:latin typeface="Trebuchet MS" panose="020B0603020202020204" pitchFamily="34" charset="0"/>
              </a:rPr>
              <a:t>schimbările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climatice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pentru</a:t>
            </a:r>
            <a:r>
              <a:rPr lang="en-GB" sz="2000" dirty="0">
                <a:latin typeface="Trebuchet MS" panose="020B0603020202020204" pitchFamily="34" charset="0"/>
              </a:rPr>
              <a:t> </a:t>
            </a:r>
            <a:r>
              <a:rPr lang="en-GB" sz="2000" dirty="0" err="1">
                <a:latin typeface="Trebuchet MS" panose="020B0603020202020204" pitchFamily="34" charset="0"/>
              </a:rPr>
              <a:t>Municipiul</a:t>
            </a:r>
            <a:r>
              <a:rPr lang="en-GB" sz="2000" dirty="0">
                <a:latin typeface="Trebuchet MS" panose="020B0603020202020204" pitchFamily="34" charset="0"/>
              </a:rPr>
              <a:t> Satu Mare.</a:t>
            </a:r>
          </a:p>
        </p:txBody>
      </p:sp>
    </p:spTree>
    <p:extLst>
      <p:ext uri="{BB962C8B-B14F-4D97-AF65-F5344CB8AC3E}">
        <p14:creationId xmlns:p14="http://schemas.microsoft.com/office/powerpoint/2010/main" val="1128765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re 10"/>
          <p:cNvGrpSpPr/>
          <p:nvPr/>
        </p:nvGrpSpPr>
        <p:grpSpPr>
          <a:xfrm>
            <a:off x="1948051" y="92831"/>
            <a:ext cx="8700494" cy="870543"/>
            <a:chOff x="1902655" y="-10930"/>
            <a:chExt cx="8700494" cy="870543"/>
          </a:xfrm>
        </p:grpSpPr>
        <p:pic>
          <p:nvPicPr>
            <p:cNvPr id="12" name="image2.png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54961" y="76857"/>
              <a:ext cx="456063" cy="782756"/>
            </a:xfrm>
            <a:prstGeom prst="rect">
              <a:avLst/>
            </a:prstGeom>
          </p:spPr>
        </p:pic>
        <p:pic>
          <p:nvPicPr>
            <p:cNvPr id="13" name="Imagin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6110" y="105864"/>
              <a:ext cx="1357039" cy="594405"/>
            </a:xfrm>
            <a:prstGeom prst="rect">
              <a:avLst/>
            </a:prstGeom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  <p:pic>
          <p:nvPicPr>
            <p:cNvPr id="15" name="Imagine 1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0166" y="-10930"/>
              <a:ext cx="886516" cy="870543"/>
            </a:xfrm>
            <a:prstGeom prst="rect">
              <a:avLst/>
            </a:prstGeom>
          </p:spPr>
        </p:pic>
        <p:pic>
          <p:nvPicPr>
            <p:cNvPr id="14" name="Imagine 13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0F0F0F"/>
                </a:clrFrom>
                <a:clrTo>
                  <a:srgbClr val="0F0F0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02655" y="148825"/>
              <a:ext cx="2089270" cy="667645"/>
            </a:xfrm>
            <a:prstGeom prst="rect">
              <a:avLst/>
            </a:prstGeom>
            <a:effectLst>
              <a:outerShdw blurRad="1219200" dist="50800" dir="5400000" algn="ctr" rotWithShape="0">
                <a:schemeClr val="accent2">
                  <a:alpha val="0"/>
                </a:schemeClr>
              </a:outerShdw>
              <a:reflection endPos="0" dir="5400000" sy="-100000" algn="bl" rotWithShape="0"/>
            </a:effectLst>
          </p:spPr>
        </p:pic>
      </p:grpSp>
      <p:sp>
        <p:nvSpPr>
          <p:cNvPr id="16" name="Dreptunghi 15"/>
          <p:cNvSpPr/>
          <p:nvPr/>
        </p:nvSpPr>
        <p:spPr>
          <a:xfrm>
            <a:off x="1948051" y="6483482"/>
            <a:ext cx="95963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Working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together</a:t>
            </a:r>
            <a:r>
              <a:rPr lang="ro-RO" sz="1000" b="1" spc="-1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 </a:t>
            </a:r>
            <a:r>
              <a:rPr lang="ro-RO" sz="1000" b="1" dirty="0" err="1">
                <a:solidFill>
                  <a:srgbClr val="00AF5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green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ro-RO" sz="1000" b="1" spc="-2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competitive</a:t>
            </a:r>
            <a:r>
              <a:rPr lang="ro-RO" sz="1000" b="1" spc="-5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and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inclusive</a:t>
            </a:r>
            <a:r>
              <a:rPr lang="ro-RO" sz="1000" b="1" spc="-10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Europe</a:t>
            </a:r>
            <a:endParaRPr lang="ro-RO" sz="10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en-US" sz="1400" i="1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2B6508-CDA6-5229-CBF6-7F32787320EA}"/>
              </a:ext>
            </a:extLst>
          </p:cNvPr>
          <p:cNvSpPr txBox="1"/>
          <p:nvPr/>
        </p:nvSpPr>
        <p:spPr>
          <a:xfrm>
            <a:off x="2028825" y="1088220"/>
            <a:ext cx="60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latin typeface="Trebuchet MS" panose="020B0603020202020204" pitchFamily="34" charset="0"/>
              </a:rPr>
              <a:t>Satu Mare ADAPT CITY 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27490E-18CA-6514-CECB-19457FECDA9A}"/>
              </a:ext>
            </a:extLst>
          </p:cNvPr>
          <p:cNvSpPr txBox="1"/>
          <p:nvPr/>
        </p:nvSpPr>
        <p:spPr>
          <a:xfrm>
            <a:off x="2103915" y="1885834"/>
            <a:ext cx="9596367" cy="35855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Trebuchet MS" panose="020B0603020202020204" pitchFamily="34" charset="0"/>
              </a:rPr>
              <a:t>REZULTATE DIRECTE (”outputs”) </a:t>
            </a:r>
          </a:p>
          <a:p>
            <a:pPr algn="ctr"/>
            <a:endParaRPr lang="en-GB" dirty="0">
              <a:latin typeface="Trebuchet MS" panose="020B0603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inventar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emisiilor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CO</a:t>
            </a:r>
            <a:r>
              <a:rPr lang="en-US" sz="1800" baseline="-25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studiu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climatică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municipiului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Satu-Mare</a:t>
            </a:r>
            <a:endParaRPr lang="en-GB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raport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riscurile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vulnerabilitățile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climatice</a:t>
            </a:r>
            <a:endParaRPr lang="en-GB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planul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măsuri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atenuare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adaptare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climatice</a:t>
            </a:r>
            <a:endParaRPr lang="en-GB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conferințe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workshop-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endParaRPr lang="en-GB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înființarea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comitet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consultativ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planul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ac</a:t>
            </a:r>
            <a:r>
              <a:rPr lang="ro-RO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iune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climatică</a:t>
            </a:r>
            <a:endParaRPr lang="en-GB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campanii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conștientizare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populației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043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re 10"/>
          <p:cNvGrpSpPr/>
          <p:nvPr/>
        </p:nvGrpSpPr>
        <p:grpSpPr>
          <a:xfrm>
            <a:off x="1948051" y="92831"/>
            <a:ext cx="8700494" cy="870543"/>
            <a:chOff x="1902655" y="-10930"/>
            <a:chExt cx="8700494" cy="870543"/>
          </a:xfrm>
        </p:grpSpPr>
        <p:pic>
          <p:nvPicPr>
            <p:cNvPr id="12" name="image2.png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54961" y="76857"/>
              <a:ext cx="456063" cy="782756"/>
            </a:xfrm>
            <a:prstGeom prst="rect">
              <a:avLst/>
            </a:prstGeom>
          </p:spPr>
        </p:pic>
        <p:pic>
          <p:nvPicPr>
            <p:cNvPr id="13" name="Imagin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6110" y="105864"/>
              <a:ext cx="1357039" cy="594405"/>
            </a:xfrm>
            <a:prstGeom prst="rect">
              <a:avLst/>
            </a:prstGeom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  <p:pic>
          <p:nvPicPr>
            <p:cNvPr id="15" name="Imagine 1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0166" y="-10930"/>
              <a:ext cx="886516" cy="870543"/>
            </a:xfrm>
            <a:prstGeom prst="rect">
              <a:avLst/>
            </a:prstGeom>
          </p:spPr>
        </p:pic>
        <p:pic>
          <p:nvPicPr>
            <p:cNvPr id="14" name="Imagine 13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0F0F0F"/>
                </a:clrFrom>
                <a:clrTo>
                  <a:srgbClr val="0F0F0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02655" y="148825"/>
              <a:ext cx="2089270" cy="667645"/>
            </a:xfrm>
            <a:prstGeom prst="rect">
              <a:avLst/>
            </a:prstGeom>
            <a:effectLst>
              <a:outerShdw blurRad="1219200" dist="50800" dir="5400000" algn="ctr" rotWithShape="0">
                <a:schemeClr val="accent2">
                  <a:alpha val="0"/>
                </a:schemeClr>
              </a:outerShdw>
              <a:reflection endPos="0" dir="5400000" sy="-100000" algn="bl" rotWithShape="0"/>
            </a:effectLst>
          </p:spPr>
        </p:pic>
      </p:grpSp>
      <p:sp>
        <p:nvSpPr>
          <p:cNvPr id="16" name="Dreptunghi 15"/>
          <p:cNvSpPr/>
          <p:nvPr/>
        </p:nvSpPr>
        <p:spPr>
          <a:xfrm>
            <a:off x="1948051" y="6483482"/>
            <a:ext cx="95963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Working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together</a:t>
            </a:r>
            <a:r>
              <a:rPr lang="ro-RO" sz="1000" b="1" spc="-1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 </a:t>
            </a:r>
            <a:r>
              <a:rPr lang="ro-RO" sz="1000" b="1" dirty="0" err="1">
                <a:solidFill>
                  <a:srgbClr val="00AF5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green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ro-RO" sz="1000" b="1" spc="-2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competitive</a:t>
            </a:r>
            <a:r>
              <a:rPr lang="ro-RO" sz="1000" b="1" spc="-5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and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inclusive</a:t>
            </a:r>
            <a:r>
              <a:rPr lang="ro-RO" sz="1000" b="1" spc="-10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Europe</a:t>
            </a:r>
            <a:endParaRPr lang="ro-RO" sz="10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en-US" sz="1400" i="1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2B6508-CDA6-5229-CBF6-7F32787320EA}"/>
              </a:ext>
            </a:extLst>
          </p:cNvPr>
          <p:cNvSpPr txBox="1"/>
          <p:nvPr/>
        </p:nvSpPr>
        <p:spPr>
          <a:xfrm>
            <a:off x="2028825" y="1088220"/>
            <a:ext cx="60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latin typeface="Trebuchet MS" panose="020B0603020202020204" pitchFamily="34" charset="0"/>
              </a:rPr>
              <a:t>Satu Mare ADAPT CITY 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27490E-18CA-6514-CECB-19457FECDA9A}"/>
              </a:ext>
            </a:extLst>
          </p:cNvPr>
          <p:cNvSpPr txBox="1"/>
          <p:nvPr/>
        </p:nvSpPr>
        <p:spPr>
          <a:xfrm>
            <a:off x="2103915" y="1885834"/>
            <a:ext cx="9596367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Trebuchet MS" panose="020B0603020202020204" pitchFamily="34" charset="0"/>
              </a:rPr>
              <a:t>REZULTATELE INDIRECTE (”outcomes”) </a:t>
            </a:r>
          </a:p>
          <a:p>
            <a:pPr algn="ctr"/>
            <a:endParaRPr lang="en-GB" dirty="0">
              <a:latin typeface="Trebuchet MS" panose="020B0603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îmbunătățirea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cunoștințelor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local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referitoare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impactul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climatice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creșterea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competenței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efectua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analize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vulnerabilitate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evaluări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riscurilor</a:t>
            </a:r>
            <a:endParaRPr lang="en-GB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creșterea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nivelului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cunoaștere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populației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climatice</a:t>
            </a:r>
            <a:endParaRPr lang="en-GB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creșterea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capacității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local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adaptare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un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climat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schimbare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1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98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re 10"/>
          <p:cNvGrpSpPr/>
          <p:nvPr/>
        </p:nvGrpSpPr>
        <p:grpSpPr>
          <a:xfrm>
            <a:off x="1948051" y="92831"/>
            <a:ext cx="8700494" cy="870543"/>
            <a:chOff x="1902655" y="-10930"/>
            <a:chExt cx="8700494" cy="870543"/>
          </a:xfrm>
        </p:grpSpPr>
        <p:pic>
          <p:nvPicPr>
            <p:cNvPr id="12" name="image2.png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54961" y="76857"/>
              <a:ext cx="456063" cy="782756"/>
            </a:xfrm>
            <a:prstGeom prst="rect">
              <a:avLst/>
            </a:prstGeom>
          </p:spPr>
        </p:pic>
        <p:pic>
          <p:nvPicPr>
            <p:cNvPr id="13" name="Imagin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46110" y="105864"/>
              <a:ext cx="1357039" cy="594405"/>
            </a:xfrm>
            <a:prstGeom prst="rect">
              <a:avLst/>
            </a:prstGeom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  <p:pic>
          <p:nvPicPr>
            <p:cNvPr id="15" name="Imagine 1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0166" y="-10930"/>
              <a:ext cx="886516" cy="870543"/>
            </a:xfrm>
            <a:prstGeom prst="rect">
              <a:avLst/>
            </a:prstGeom>
          </p:spPr>
        </p:pic>
        <p:pic>
          <p:nvPicPr>
            <p:cNvPr id="14" name="Imagine 13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0F0F0F"/>
                </a:clrFrom>
                <a:clrTo>
                  <a:srgbClr val="0F0F0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02655" y="148825"/>
              <a:ext cx="2089270" cy="667645"/>
            </a:xfrm>
            <a:prstGeom prst="rect">
              <a:avLst/>
            </a:prstGeom>
            <a:effectLst>
              <a:outerShdw blurRad="1219200" dist="50800" dir="5400000" algn="ctr" rotWithShape="0">
                <a:schemeClr val="accent2">
                  <a:alpha val="0"/>
                </a:schemeClr>
              </a:outerShdw>
              <a:reflection endPos="0" dir="5400000" sy="-100000" algn="bl" rotWithShape="0"/>
            </a:effectLst>
          </p:spPr>
        </p:pic>
      </p:grpSp>
      <p:sp>
        <p:nvSpPr>
          <p:cNvPr id="16" name="Dreptunghi 15"/>
          <p:cNvSpPr/>
          <p:nvPr/>
        </p:nvSpPr>
        <p:spPr>
          <a:xfrm>
            <a:off x="1948051" y="6256538"/>
            <a:ext cx="95963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Working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together</a:t>
            </a:r>
            <a:r>
              <a:rPr lang="ro-RO" sz="1000" b="1" spc="-1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 </a:t>
            </a:r>
            <a:r>
              <a:rPr lang="ro-RO" sz="1000" b="1" dirty="0" err="1">
                <a:solidFill>
                  <a:srgbClr val="00AF5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green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ro-RO" sz="1000" b="1" spc="-2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competitive</a:t>
            </a:r>
            <a:r>
              <a:rPr lang="ro-RO" sz="1000" b="1" spc="-5" dirty="0">
                <a:solidFill>
                  <a:srgbClr val="EC7C3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 err="1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and</a:t>
            </a:r>
            <a:r>
              <a:rPr lang="ro-RO" sz="1000" b="1" spc="-1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inclusive</a:t>
            </a:r>
            <a:r>
              <a:rPr lang="ro-RO" sz="1000" b="1" spc="-10" dirty="0">
                <a:solidFill>
                  <a:srgbClr val="006FC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ro-RO" sz="1000" b="1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Europe</a:t>
            </a:r>
            <a:endParaRPr lang="ro-RO" sz="10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85750" indent="-285750" algn="ctr">
              <a:buFontTx/>
              <a:buChar char="-"/>
            </a:pPr>
            <a:endParaRPr lang="en-US" sz="1400" i="1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B98470-7E76-34EE-1F51-E70D2F7F966F}"/>
              </a:ext>
            </a:extLst>
          </p:cNvPr>
          <p:cNvSpPr txBox="1"/>
          <p:nvPr/>
        </p:nvSpPr>
        <p:spPr>
          <a:xfrm>
            <a:off x="4972627" y="3380150"/>
            <a:ext cx="2974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Formula  </a:t>
            </a:r>
            <a:r>
              <a:rPr lang="en-US" b="1" dirty="0" err="1"/>
              <a:t>Succesului</a:t>
            </a:r>
            <a:r>
              <a:rPr lang="en-US" b="1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5358529-001F-A1AE-F64D-E82C68D334AF}"/>
                  </a:ext>
                </a:extLst>
              </p:cNvPr>
              <p:cNvSpPr txBox="1"/>
              <p:nvPr/>
            </p:nvSpPr>
            <p:spPr>
              <a:xfrm>
                <a:off x="3273136" y="4213992"/>
                <a:ext cx="6640985" cy="4741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Rezultat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(t) </a:t>
                </a:r>
                <a:r>
                  <a:rPr lang="en-US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[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Raport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ro-RO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Î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ncredere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ro-RO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ă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bdare</m:t>
                        </m:r>
                        <m:r>
                          <m:rPr>
                            <m:nor/>
                          </m:rPr>
                          <a:rPr lang="en-US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Speran</m:t>
                        </m:r>
                        <m:r>
                          <m:rPr>
                            <m:nor/>
                          </m:rPr>
                          <a:rPr lang="ro-RO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ță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]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dt</m:t>
                        </m:r>
                      </m:e>
                    </m:nary>
                  </m:oMath>
                </a14:m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5358529-001F-A1AE-F64D-E82C68D334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136" y="4213992"/>
                <a:ext cx="6640985" cy="474104"/>
              </a:xfrm>
              <a:prstGeom prst="rect">
                <a:avLst/>
              </a:prstGeom>
              <a:blipFill>
                <a:blip r:embed="rId7"/>
                <a:stretch>
                  <a:fillRect l="-826" t="-102564" b="-16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B827AA55-FB86-7913-B8D1-C4ECDDE983EC}"/>
              </a:ext>
            </a:extLst>
          </p:cNvPr>
          <p:cNvSpPr txBox="1"/>
          <p:nvPr/>
        </p:nvSpPr>
        <p:spPr>
          <a:xfrm>
            <a:off x="3273136" y="2088906"/>
            <a:ext cx="62033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V</a:t>
            </a:r>
            <a:r>
              <a:rPr lang="ro-RO" sz="2200" i="1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ă</a:t>
            </a:r>
            <a:r>
              <a:rPr lang="en-US" sz="2200" i="1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US" sz="2200" i="1" dirty="0" err="1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mul</a:t>
            </a:r>
            <a:r>
              <a:rPr lang="ro-RO" sz="2200" i="1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ț</a:t>
            </a:r>
            <a:r>
              <a:rPr lang="en-US" sz="2200" i="1" dirty="0" err="1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umim</a:t>
            </a:r>
            <a:r>
              <a:rPr lang="en-US" sz="2200" i="1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US" sz="2200" i="1" dirty="0" err="1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pentru</a:t>
            </a:r>
            <a:r>
              <a:rPr lang="en-US" sz="2200" i="1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US" sz="2200" i="1" dirty="0" err="1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aten</a:t>
            </a:r>
            <a:r>
              <a:rPr lang="ro-RO" sz="2200" i="1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ț</a:t>
            </a:r>
            <a:r>
              <a:rPr lang="en-US" sz="2200" i="1" dirty="0" err="1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ie</a:t>
            </a:r>
            <a:r>
              <a:rPr lang="ro-RO" sz="2200" i="1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!</a:t>
            </a:r>
            <a:r>
              <a:rPr lang="en-US" sz="2200" i="1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 </a:t>
            </a:r>
          </a:p>
          <a:p>
            <a:pPr algn="ctr"/>
            <a:endParaRPr lang="ro-RO" sz="1400" i="1" dirty="0">
              <a:solidFill>
                <a:schemeClr val="accent5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ro-RO" sz="1400" i="1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Documentele prezentate le puteți descărca accesând linkul</a:t>
            </a:r>
            <a:r>
              <a:rPr lang="en-US" sz="1400" i="1" dirty="0">
                <a:solidFill>
                  <a:schemeClr val="accent5">
                    <a:lumMod val="50000"/>
                  </a:schemeClr>
                </a:solidFill>
                <a:latin typeface="Trebuchet MS" panose="020B0603020202020204" pitchFamily="34" charset="0"/>
              </a:rPr>
              <a:t>: https://www.primariasm.ro/ro-mediu</a:t>
            </a:r>
            <a:endParaRPr lang="en-GB" sz="1400" i="1" dirty="0">
              <a:solidFill>
                <a:schemeClr val="accent5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86946"/>
      </p:ext>
    </p:extLst>
  </p:cSld>
  <p:clrMapOvr>
    <a:masterClrMapping/>
  </p:clrMapOvr>
</p:sld>
</file>

<file path=ppt/theme/theme1.xml><?xml version="1.0" encoding="utf-8"?>
<a:theme xmlns:a="http://schemas.openxmlformats.org/drawingml/2006/main" name="Adiere">
  <a:themeElements>
    <a:clrScheme name="Adiere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Adier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diere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TM04033925[[fn=Picătură]]</Template>
  <TotalTime>711</TotalTime>
  <Words>517</Words>
  <Application>Microsoft Office PowerPoint</Application>
  <PresentationFormat>Widescreen</PresentationFormat>
  <Paragraphs>73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Cambria Math</vt:lpstr>
      <vt:lpstr>Century Gothic</vt:lpstr>
      <vt:lpstr>Trebuchet MS</vt:lpstr>
      <vt:lpstr>Wingdings</vt:lpstr>
      <vt:lpstr>Wingdings 3</vt:lpstr>
      <vt:lpstr>Adiere</vt:lpstr>
      <vt:lpstr>Elaborarea planului de atenuare și adaptare la schimbările climatice în municipiul Satu Mare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User</dc:creator>
  <cp:lastModifiedBy>Carla Ujfalvi</cp:lastModifiedBy>
  <cp:revision>69</cp:revision>
  <dcterms:created xsi:type="dcterms:W3CDTF">2023-01-18T12:59:14Z</dcterms:created>
  <dcterms:modified xsi:type="dcterms:W3CDTF">2023-01-26T10:18:40Z</dcterms:modified>
</cp:coreProperties>
</file>